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305" r:id="rId3"/>
    <p:sldId id="298" r:id="rId4"/>
    <p:sldId id="290" r:id="rId5"/>
    <p:sldId id="295" r:id="rId6"/>
    <p:sldId id="288" r:id="rId7"/>
    <p:sldId id="299" r:id="rId8"/>
    <p:sldId id="300" r:id="rId9"/>
    <p:sldId id="287" r:id="rId10"/>
    <p:sldId id="304" r:id="rId11"/>
    <p:sldId id="297" r:id="rId12"/>
    <p:sldId id="302" r:id="rId13"/>
    <p:sldId id="303" r:id="rId14"/>
    <p:sldId id="306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61789" autoAdjust="0"/>
  </p:normalViewPr>
  <p:slideViewPr>
    <p:cSldViewPr>
      <p:cViewPr varScale="1">
        <p:scale>
          <a:sx n="60" d="100"/>
          <a:sy n="60" d="100"/>
        </p:scale>
        <p:origin x="15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Внедрение</a:t>
            </a:r>
            <a:r>
              <a:rPr lang="ru-RU" sz="1600" b="1" baseline="0"/>
              <a:t> новой СУОТ в организациях НОСТРОЙ</a:t>
            </a:r>
            <a:endParaRPr lang="ru-RU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Малые предприятия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Лист1!$C$4:$F$4</c:f>
              <c:strCache>
                <c:ptCount val="4"/>
                <c:pt idx="0">
                  <c:v>Представили сведения</c:v>
                </c:pt>
                <c:pt idx="1">
                  <c:v>Внедрили новую СУОТ</c:v>
                </c:pt>
                <c:pt idx="2">
                  <c:v>Внедряют новую СУОТ</c:v>
                </c:pt>
                <c:pt idx="3">
                  <c:v>Планируют начать внедрение</c:v>
                </c:pt>
              </c:strCache>
            </c:strRef>
          </c:cat>
          <c:val>
            <c:numRef>
              <c:f>Лист1!$C$5:$F$5</c:f>
              <c:numCache>
                <c:formatCode>General</c:formatCode>
                <c:ptCount val="4"/>
                <c:pt idx="0">
                  <c:v>37</c:v>
                </c:pt>
                <c:pt idx="1">
                  <c:v>5</c:v>
                </c:pt>
                <c:pt idx="2">
                  <c:v>13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Средние предприятия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Лист1!$C$4:$F$4</c:f>
              <c:strCache>
                <c:ptCount val="4"/>
                <c:pt idx="0">
                  <c:v>Представили сведения</c:v>
                </c:pt>
                <c:pt idx="1">
                  <c:v>Внедрили новую СУОТ</c:v>
                </c:pt>
                <c:pt idx="2">
                  <c:v>Внедряют новую СУОТ</c:v>
                </c:pt>
                <c:pt idx="3">
                  <c:v>Планируют начать внедрение</c:v>
                </c:pt>
              </c:strCache>
            </c:strRef>
          </c:cat>
          <c:val>
            <c:numRef>
              <c:f>Лист1!$C$6:$F$6</c:f>
              <c:numCache>
                <c:formatCode>General</c:formatCode>
                <c:ptCount val="4"/>
                <c:pt idx="0">
                  <c:v>14</c:v>
                </c:pt>
                <c:pt idx="1">
                  <c:v>1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Крупные предприятия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Лист1!$C$4:$F$4</c:f>
              <c:strCache>
                <c:ptCount val="4"/>
                <c:pt idx="0">
                  <c:v>Представили сведения</c:v>
                </c:pt>
                <c:pt idx="1">
                  <c:v>Внедрили новую СУОТ</c:v>
                </c:pt>
                <c:pt idx="2">
                  <c:v>Внедряют новую СУОТ</c:v>
                </c:pt>
                <c:pt idx="3">
                  <c:v>Планируют начать внедрение</c:v>
                </c:pt>
              </c:strCache>
            </c:strRef>
          </c:cat>
          <c:val>
            <c:numRef>
              <c:f>Лист1!$C$7:$F$7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3313552"/>
        <c:axId val="303313944"/>
      </c:barChart>
      <c:catAx>
        <c:axId val="30331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13944"/>
        <c:crosses val="autoZero"/>
        <c:auto val="1"/>
        <c:lblAlgn val="ctr"/>
        <c:lblOffset val="100"/>
        <c:noMultiLvlLbl val="0"/>
      </c:catAx>
      <c:valAx>
        <c:axId val="303313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31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372561903886883E-2"/>
          <c:y val="0.17539448646207931"/>
          <c:w val="0.49508199771818279"/>
          <c:h val="0.4290486768476560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24-4599-B071-97D49BDF6D3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24-4599-B071-97D49BDF6D3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24-4599-B071-97D49BDF6D37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24-4599-B071-97D49BDF6D37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 i="0" baseline="0">
                      <a:latin typeface="Cambria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24-4599-B071-97D49BDF6D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700" b="1" i="0" baseline="0">
                      <a:latin typeface="Cambria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624-4599-B071-97D49BDF6D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 i="0" baseline="0">
                      <a:latin typeface="Cambria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624-4599-B071-97D49BDF6D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600" b="1" i="0" baseline="0">
                      <a:latin typeface="Cambria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624-4599-B071-97D49BDF6D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Лист1!$D$6:$D$9</c:f>
              <c:strCache>
                <c:ptCount val="4"/>
                <c:pt idx="0">
                  <c:v>на официальных сайтах представлена информация по охране труда</c:v>
                </c:pt>
                <c:pt idx="1">
                  <c:v>не ведут работу </c:v>
                </c:pt>
                <c:pt idx="2">
                  <c:v>в утвержденных стандартах СРО присутсвуют требования по охране и безопасности труда</c:v>
                </c:pt>
                <c:pt idx="3">
                  <c:v>разработаны и применяются стандарты, правила, требования по охране труда  </c:v>
                </c:pt>
              </c:strCache>
            </c:strRef>
          </c:cat>
          <c:val>
            <c:numRef>
              <c:f>Лист1!$E$6:$E$9</c:f>
              <c:numCache>
                <c:formatCode>General</c:formatCode>
                <c:ptCount val="4"/>
                <c:pt idx="0">
                  <c:v>42</c:v>
                </c:pt>
                <c:pt idx="1">
                  <c:v>177</c:v>
                </c:pt>
                <c:pt idx="2">
                  <c:v>45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624-4599-B071-97D49BDF6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cap="small" baseline="0">
                <a:solidFill>
                  <a:schemeClr val="tx1"/>
                </a:solidFill>
                <a:latin typeface="Cambria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0" i="0" cap="small" baseline="0">
                <a:solidFill>
                  <a:schemeClr val="tx1"/>
                </a:solidFill>
                <a:latin typeface="Cambria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0" i="0" cap="small" normalizeH="0" baseline="0">
                <a:solidFill>
                  <a:schemeClr val="tx1"/>
                </a:solidFill>
                <a:latin typeface="Cambria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0" i="0" cap="small" normalizeH="0" baseline="0">
                <a:solidFill>
                  <a:schemeClr val="tx1"/>
                </a:solidFill>
                <a:latin typeface="Cambria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34357831208719"/>
          <c:y val="2.1881147146023593E-2"/>
          <c:w val="0.47373678910228612"/>
          <c:h val="0.97811900878742564"/>
        </c:manualLayout>
      </c:layout>
      <c:overlay val="0"/>
      <c:txPr>
        <a:bodyPr/>
        <a:lstStyle/>
        <a:p>
          <a:pPr>
            <a:defRPr b="0" i="0" cap="small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95324988409369"/>
          <c:y val="0.20412139908274607"/>
          <c:w val="0.48710626462205819"/>
          <c:h val="0.78487028561563621"/>
        </c:manualLayout>
      </c:layout>
      <c:pieChart>
        <c:varyColors val="1"/>
        <c:ser>
          <c:idx val="0"/>
          <c:order val="0"/>
          <c:spPr>
            <a:ln>
              <a:solidFill>
                <a:schemeClr val="accent3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716713125535633"/>
                  <c:y val="0.26682380372772396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5619"/>
                        <a:gd name="adj2" fmla="val -8758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0.11560490283861824"/>
                  <c:y val="-3.52408797376239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6817"/>
                        <a:gd name="adj2" fmla="val -6689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-2.6557883084547405E-2"/>
                  <c:y val="-1.00688227821784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717582191973763E-2"/>
                  <c:y val="2.51720569554456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493482001714026E-2"/>
                  <c:y val="2.76892626509902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2184"/>
                        <a:gd name="adj2" fmla="val 1731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>
                <c:manualLayout>
                  <c:x val="-6.8738050336475703E-2"/>
                  <c:y val="-1.5103234173267418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4801"/>
                        <a:gd name="adj2" fmla="val 100964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6"/>
              <c:layout>
                <c:manualLayout>
                  <c:x val="0.12185381650557058"/>
                  <c:y val="-0.14599793034158481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016"/>
                        <a:gd name="adj2" fmla="val 30960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7"/>
              <c:layout>
                <c:manualLayout>
                  <c:x val="0.32494351068152155"/>
                  <c:y val="1.2586028477722829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9646"/>
                        <a:gd name="adj2" fmla="val 96280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gradFill>
                <a:gsLst>
                  <a:gs pos="0">
                    <a:srgbClr val="FFC000">
                      <a:lumMod val="20000"/>
                      <a:lumOff val="80000"/>
                    </a:srgbClr>
                  </a:gs>
                  <a:gs pos="74000">
                    <a:prstClr val="white"/>
                  </a:gs>
                  <a:gs pos="83000">
                    <a:prstClr val="white"/>
                  </a:gs>
                  <a:gs pos="100000">
                    <a:srgbClr val="FFC000">
                      <a:lumMod val="20000"/>
                      <a:lumOff val="80000"/>
                    </a:srgbClr>
                  </a:gs>
                </a:gsLst>
                <a:lin ang="5400000" scaled="1"/>
              </a:gra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Лист1!$D$1:$K$1</c:f>
              <c:strCache>
                <c:ptCount val="8"/>
                <c:pt idx="0">
                  <c:v>Требования к продукции</c:v>
                </c:pt>
                <c:pt idx="1">
                  <c:v>Требования к проектированию</c:v>
                </c:pt>
                <c:pt idx="2">
                  <c:v>ГК РФ, ГрК РФ</c:v>
                </c:pt>
                <c:pt idx="3">
                  <c:v>Измерения</c:v>
                </c:pt>
                <c:pt idx="4">
                  <c:v>Сферы иных  ФОИВ</c:v>
                </c:pt>
                <c:pt idx="5">
                  <c:v>Противоречия иным ПОТ</c:v>
                </c:pt>
                <c:pt idx="6">
                  <c:v>Противоречия ТК РФ</c:v>
                </c:pt>
                <c:pt idx="7">
                  <c:v>Отсутствие несоответствий</c:v>
                </c:pt>
              </c:strCache>
            </c:strRef>
          </c:cat>
          <c:val>
            <c:numRef>
              <c:f>Лист1!$D$1211:$K$1211</c:f>
              <c:numCache>
                <c:formatCode>General</c:formatCode>
                <c:ptCount val="8"/>
                <c:pt idx="0">
                  <c:v>150</c:v>
                </c:pt>
                <c:pt idx="1">
                  <c:v>263</c:v>
                </c:pt>
                <c:pt idx="2">
                  <c:v>29</c:v>
                </c:pt>
                <c:pt idx="3">
                  <c:v>83</c:v>
                </c:pt>
                <c:pt idx="4">
                  <c:v>54</c:v>
                </c:pt>
                <c:pt idx="5">
                  <c:v>25</c:v>
                </c:pt>
                <c:pt idx="6">
                  <c:v>19</c:v>
                </c:pt>
                <c:pt idx="7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rgbClr val="FFC000">
            <a:lumMod val="20000"/>
            <a:lumOff val="80000"/>
          </a:srgbClr>
        </a:gs>
        <a:gs pos="74000">
          <a:prstClr val="white"/>
        </a:gs>
        <a:gs pos="83000">
          <a:prstClr val="white"/>
        </a:gs>
        <a:gs pos="100000">
          <a:srgbClr val="FFC000">
            <a:lumMod val="20000"/>
            <a:lumOff val="80000"/>
          </a:srgb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95324988409369"/>
          <c:y val="0.20412139908274607"/>
          <c:w val="0.48710626462205819"/>
          <c:h val="0.78487028561563621"/>
        </c:manualLayout>
      </c:layout>
      <c:pieChart>
        <c:varyColors val="1"/>
        <c:ser>
          <c:idx val="0"/>
          <c:order val="0"/>
          <c:spPr>
            <a:ln>
              <a:solidFill>
                <a:schemeClr val="accent3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716713125535633"/>
                  <c:y val="0.26682380372772396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5619"/>
                        <a:gd name="adj2" fmla="val -8758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0.11560490283861824"/>
                  <c:y val="-3.52408797376239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6817"/>
                        <a:gd name="adj2" fmla="val -6689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-2.6557883084547405E-2"/>
                  <c:y val="-1.00688227821784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717582191973763E-2"/>
                  <c:y val="2.51720569554456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493482001714026E-2"/>
                  <c:y val="2.76892626509902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2184"/>
                        <a:gd name="adj2" fmla="val 1731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>
                <c:manualLayout>
                  <c:x val="-6.8738050336475703E-2"/>
                  <c:y val="-1.5103234173267418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4801"/>
                        <a:gd name="adj2" fmla="val 100964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6"/>
              <c:layout>
                <c:manualLayout>
                  <c:x val="0.12185381650557058"/>
                  <c:y val="-0.14599793034158481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016"/>
                        <a:gd name="adj2" fmla="val 30960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7"/>
              <c:layout>
                <c:manualLayout>
                  <c:x val="0.32494351068152155"/>
                  <c:y val="1.2586028477722829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9646"/>
                        <a:gd name="adj2" fmla="val 96280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gradFill>
                <a:gsLst>
                  <a:gs pos="0">
                    <a:srgbClr val="FFC000">
                      <a:lumMod val="20000"/>
                      <a:lumOff val="80000"/>
                    </a:srgbClr>
                  </a:gs>
                  <a:gs pos="74000">
                    <a:prstClr val="white"/>
                  </a:gs>
                  <a:gs pos="83000">
                    <a:prstClr val="white"/>
                  </a:gs>
                  <a:gs pos="100000">
                    <a:srgbClr val="FFC000">
                      <a:lumMod val="20000"/>
                      <a:lumOff val="80000"/>
                    </a:srgbClr>
                  </a:gs>
                </a:gsLst>
                <a:lin ang="5400000" scaled="1"/>
              </a:gra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Лист1!$D$1:$K$1</c:f>
              <c:strCache>
                <c:ptCount val="8"/>
                <c:pt idx="0">
                  <c:v>Требования к продукции</c:v>
                </c:pt>
                <c:pt idx="1">
                  <c:v>Требования к проектированию</c:v>
                </c:pt>
                <c:pt idx="2">
                  <c:v>ГК РФ, ГрК РФ</c:v>
                </c:pt>
                <c:pt idx="3">
                  <c:v>Измерения</c:v>
                </c:pt>
                <c:pt idx="4">
                  <c:v>Сферы иных  ФОИВ</c:v>
                </c:pt>
                <c:pt idx="5">
                  <c:v>Противоречия иным ПОТ</c:v>
                </c:pt>
                <c:pt idx="6">
                  <c:v>Противоречия ТК РФ</c:v>
                </c:pt>
                <c:pt idx="7">
                  <c:v>Отсутствие несоответствий</c:v>
                </c:pt>
              </c:strCache>
            </c:strRef>
          </c:cat>
          <c:val>
            <c:numRef>
              <c:f>Лист1!$D$1211:$K$1211</c:f>
              <c:numCache>
                <c:formatCode>General</c:formatCode>
                <c:ptCount val="8"/>
                <c:pt idx="0">
                  <c:v>150</c:v>
                </c:pt>
                <c:pt idx="1">
                  <c:v>263</c:v>
                </c:pt>
                <c:pt idx="2">
                  <c:v>29</c:v>
                </c:pt>
                <c:pt idx="3">
                  <c:v>83</c:v>
                </c:pt>
                <c:pt idx="4">
                  <c:v>54</c:v>
                </c:pt>
                <c:pt idx="5">
                  <c:v>25</c:v>
                </c:pt>
                <c:pt idx="6">
                  <c:v>19</c:v>
                </c:pt>
                <c:pt idx="7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rgbClr val="FFC000">
            <a:lumMod val="20000"/>
            <a:lumOff val="80000"/>
          </a:srgbClr>
        </a:gs>
        <a:gs pos="74000">
          <a:prstClr val="white"/>
        </a:gs>
        <a:gs pos="83000">
          <a:prstClr val="white"/>
        </a:gs>
        <a:gs pos="100000">
          <a:srgbClr val="FFC000">
            <a:lumMod val="20000"/>
            <a:lumOff val="80000"/>
          </a:srgb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95324988409369"/>
          <c:y val="0.20412139908274607"/>
          <c:w val="0.48710626462205819"/>
          <c:h val="0.78487028561563621"/>
        </c:manualLayout>
      </c:layout>
      <c:pieChart>
        <c:varyColors val="1"/>
        <c:ser>
          <c:idx val="0"/>
          <c:order val="0"/>
          <c:spPr>
            <a:ln>
              <a:solidFill>
                <a:schemeClr val="accent3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accent3">
                    <a:lumMod val="20000"/>
                    <a:lumOff val="80000"/>
                  </a:schemeClr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716713125535633"/>
                  <c:y val="0.26682380372772396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5619"/>
                        <a:gd name="adj2" fmla="val -8758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0.11560490283861824"/>
                  <c:y val="-3.52408797376239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6817"/>
                        <a:gd name="adj2" fmla="val -6689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-2.6557883084547405E-2"/>
                  <c:y val="-1.00688227821784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717582191973763E-2"/>
                  <c:y val="2.51720569554456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493482001714026E-2"/>
                  <c:y val="2.7689262650990223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2184"/>
                        <a:gd name="adj2" fmla="val 1731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>
                <c:manualLayout>
                  <c:x val="-6.8738050336475703E-2"/>
                  <c:y val="-1.5103234173267418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4801"/>
                        <a:gd name="adj2" fmla="val 100964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6"/>
              <c:layout>
                <c:manualLayout>
                  <c:x val="0.12185381650557058"/>
                  <c:y val="-0.14599793034158481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016"/>
                        <a:gd name="adj2" fmla="val 30960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7"/>
              <c:layout>
                <c:manualLayout>
                  <c:x val="0.32494351068152155"/>
                  <c:y val="1.2586028477722829E-2"/>
                </c:manualLayout>
              </c:layout>
              <c:spPr>
                <a:gradFill>
                  <a:gsLst>
                    <a:gs pos="0">
                      <a:srgbClr val="FFC000">
                        <a:lumMod val="20000"/>
                        <a:lumOff val="80000"/>
                      </a:srgbClr>
                    </a:gs>
                    <a:gs pos="74000">
                      <a:schemeClr val="bg1"/>
                    </a:gs>
                    <a:gs pos="83000">
                      <a:prstClr val="white"/>
                    </a:gs>
                    <a:gs pos="100000">
                      <a:srgbClr val="FFC000">
                        <a:lumMod val="20000"/>
                        <a:lumOff val="80000"/>
                      </a:srgbClr>
                    </a:gs>
                  </a:gsLst>
                  <a:lin ang="5400000" scaled="1"/>
                </a:gra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9646"/>
                        <a:gd name="adj2" fmla="val 96280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gradFill>
                <a:gsLst>
                  <a:gs pos="0">
                    <a:srgbClr val="FFC000">
                      <a:lumMod val="20000"/>
                      <a:lumOff val="80000"/>
                    </a:srgbClr>
                  </a:gs>
                  <a:gs pos="74000">
                    <a:prstClr val="white"/>
                  </a:gs>
                  <a:gs pos="83000">
                    <a:prstClr val="white"/>
                  </a:gs>
                  <a:gs pos="100000">
                    <a:srgbClr val="FFC000">
                      <a:lumMod val="20000"/>
                      <a:lumOff val="80000"/>
                    </a:srgbClr>
                  </a:gs>
                </a:gsLst>
                <a:lin ang="5400000" scaled="1"/>
              </a:gra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Лист1!$D$1:$K$1</c:f>
              <c:strCache>
                <c:ptCount val="8"/>
                <c:pt idx="0">
                  <c:v>Требования к продукции</c:v>
                </c:pt>
                <c:pt idx="1">
                  <c:v>Требования к проектированию</c:v>
                </c:pt>
                <c:pt idx="2">
                  <c:v>ГК РФ, ГрК РФ</c:v>
                </c:pt>
                <c:pt idx="3">
                  <c:v>Измерения</c:v>
                </c:pt>
                <c:pt idx="4">
                  <c:v>Сферы иных  ФОИВ</c:v>
                </c:pt>
                <c:pt idx="5">
                  <c:v>Противоречия иным ПОТ</c:v>
                </c:pt>
                <c:pt idx="6">
                  <c:v>Противоречия ТК РФ</c:v>
                </c:pt>
                <c:pt idx="7">
                  <c:v>Отсутствие несоответствий</c:v>
                </c:pt>
              </c:strCache>
            </c:strRef>
          </c:cat>
          <c:val>
            <c:numRef>
              <c:f>Лист1!$D$1211:$K$1211</c:f>
              <c:numCache>
                <c:formatCode>General</c:formatCode>
                <c:ptCount val="8"/>
                <c:pt idx="0">
                  <c:v>150</c:v>
                </c:pt>
                <c:pt idx="1">
                  <c:v>263</c:v>
                </c:pt>
                <c:pt idx="2">
                  <c:v>29</c:v>
                </c:pt>
                <c:pt idx="3">
                  <c:v>83</c:v>
                </c:pt>
                <c:pt idx="4">
                  <c:v>54</c:v>
                </c:pt>
                <c:pt idx="5">
                  <c:v>25</c:v>
                </c:pt>
                <c:pt idx="6">
                  <c:v>19</c:v>
                </c:pt>
                <c:pt idx="7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rgbClr val="FFC000">
            <a:lumMod val="20000"/>
            <a:lumOff val="80000"/>
          </a:srgbClr>
        </a:gs>
        <a:gs pos="74000">
          <a:prstClr val="white"/>
        </a:gs>
        <a:gs pos="83000">
          <a:prstClr val="white"/>
        </a:gs>
        <a:gs pos="100000">
          <a:srgbClr val="FFC000">
            <a:lumMod val="20000"/>
            <a:lumOff val="80000"/>
          </a:srgb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6A5BC-8729-4362-87EB-10B920FB6A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AC9BA2-4A6E-43DE-906F-F12BC8265BA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ГОСТ Р 1.0-2012 Стандартизация в Российской Федерации. </a:t>
          </a:r>
          <a:r>
            <a:rPr lang="ru-RU" sz="11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Основные положения</a:t>
          </a:r>
          <a:endParaRPr lang="ru-RU" sz="11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93C07D-DE18-41D3-B512-1CFD4065EA1C}" type="parTrans" cxnId="{1456F720-E7A3-4F90-8C05-9C1E96049B9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C44C72F-BBD2-40A0-A771-B7C86AB30890}" type="sibTrans" cxnId="{1456F720-E7A3-4F90-8C05-9C1E96049B9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FB01980-F505-4575-AB1D-EA25B27C9F8B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1.2 Стандартизация в Российской Федерации.  Стандарты национальные Российской Федерации</a:t>
          </a:r>
          <a:r>
            <a:rPr lang="ru-RU" sz="11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 Правила разработки, утверждения, обновления и отмены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"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48A2B2E-EF21-447C-961C-533AC0FAAE41}" type="parTrans" cxnId="{C9AE7BD9-B8C6-4FC0-8523-722DB1E83DD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9DCDE53-00DE-4916-8C6D-897933C24978}" type="sibTrans" cxnId="{C9AE7BD9-B8C6-4FC0-8523-722DB1E83DD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4267F6B-BBEE-4F95-9305-E9AB5BF74A52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 1.6 Стандартизация в Российской Федерации. </a:t>
          </a:r>
          <a:r>
            <a:rPr lang="ru-RU" sz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Проекты стандартов. Правила организации и проведения экспертизы</a:t>
          </a:r>
          <a:endParaRPr lang="ru-RU" sz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DD8BAE-FB6E-451A-9547-2A2F7A26F4AD}" type="parTrans" cxnId="{0620359D-FE69-4952-9592-C4A9408F4EA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DAA7F0F-9AFA-43FA-90F6-F4F11F3463C5}" type="sibTrans" cxnId="{0620359D-FE69-4952-9592-C4A9408F4EA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6FA8A3A-D23C-4F1F-A1AC-170F074B0FE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СТО НОСТРОЙ 1.0-2016 Система стандартизации национального объединения строителей.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Основные положения</a:t>
          </a:r>
        </a:p>
      </dgm:t>
    </dgm:pt>
    <dgm:pt modelId="{2360BF8C-7649-4FB1-9389-50FBFD420EC7}" type="parTrans" cxnId="{4B2CE77A-B486-4523-98CF-D3169FE898D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E4CF43F-924D-4FA9-B268-F010E404B150}" type="sibTrans" cxnId="{4B2CE77A-B486-4523-98CF-D3169FE898D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6875670-A21D-4978-8669-5163C3ED38E3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СТО НОСТРОЙ 1.1-2017 Система стандартизации Национального объединения строителей. Стандарты Национального объединения строителей.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разработки, утверждения, обновления и отмены</a:t>
          </a:r>
          <a:endParaRPr lang="ru-RU" sz="16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9C8038-4358-44B8-BC53-0A15AD943A22}" type="parTrans" cxnId="{27416B0C-8667-4E1A-A1CA-D1923019382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6B23BF5-58FF-4499-B1F7-27249DAFA332}" type="sibTrans" cxnId="{27416B0C-8667-4E1A-A1CA-D1923019382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3938894-7FF0-452A-8203-A58CA8818717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ГОСТ Р 1.4-2004 Стандартизация в Российской Федерации. </a:t>
          </a:r>
          <a:r>
            <a:rPr lang="ru-RU" sz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Стандарты организаций.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Общие положения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CB0892A-5E06-44D4-8500-BB0D2F7FDC99}" type="parTrans" cxnId="{A3ED4A70-5B4A-4DBD-9DDC-7003FE0459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5D12270-BC06-4A31-B43F-9A3BEC3E5B1C}" type="sibTrans" cxnId="{A3ED4A70-5B4A-4DBD-9DDC-7003FE0459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DBE852A-BE4F-4D71-B9F1-4BB37364BC77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 НОСТРОЙ 1.1-2016  Система стандартизации национального объединения строителей. </a:t>
          </a:r>
          <a:r>
            <a: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Стандарты саморегулируемой организации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 Порядок разработки, оформления, обозначения и отмены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EDE623-6DE5-41D3-AD9E-C5876F7B8230}" type="parTrans" cxnId="{40FFDA79-0901-46F0-B202-35364949A39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59C2DF9-CAD6-4F91-A86A-27317A5889CB}" type="sibTrans" cxnId="{40FFDA79-0901-46F0-B202-35364949A39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1E45202-B58F-4455-BD97-1E9DDF43B2A9}">
      <dgm:prSet custT="1"/>
      <dgm:spPr/>
      <dgm:t>
        <a:bodyPr/>
        <a:lstStyle/>
        <a:p>
          <a:r>
            <a: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1.5 Стандартизация в Российской Федерации. Стандарты национальные. </a:t>
          </a:r>
          <a:r>
            <a:rPr lang="ru-RU" sz="11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Правила построения, изложения, оформления и обозначения</a:t>
          </a:r>
          <a:endParaRPr lang="ru-RU" sz="11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01F81C-6DCC-4D8B-B9EE-3B3D12384BE3}" type="parTrans" cxnId="{1EB4E48B-1C3B-409D-BA3C-6BC5CC5E6F8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15AC019-8E8B-4974-8988-90106976F69A}" type="sibTrans" cxnId="{1EB4E48B-1C3B-409D-BA3C-6BC5CC5E6F8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59814E9-D6F6-4E52-A5AB-6FF29BAB58A4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СТО НОСТРОЙ 1.2-2017 Система стандартизации Национального объединения строителей. Стандарты и рекомендации Национального объединения строителе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построения, содержания, изложения, оформления и обозначения</a:t>
          </a:r>
        </a:p>
      </dgm:t>
    </dgm:pt>
    <dgm:pt modelId="{638B2CBA-C1AC-4ACD-B1CF-9567A2E3EE2B}" type="parTrans" cxnId="{78B6CF51-6842-47EA-8FF4-F46B9B237AC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B7F8E24-BA44-4F88-ABA8-4C0E84304026}" type="sibTrans" cxnId="{78B6CF51-6842-47EA-8FF4-F46B9B237AC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E518251-F767-4310-9C9D-175B726EF7DE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СТО НОСТРОЙ 1.3 Система стандартизации национального объединения строителей. </a:t>
          </a:r>
          <a:r>
            <a:rPr lang="ru-RU" sz="16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Проекты стандартов и рекомендаций</a:t>
          </a:r>
          <a:r>
            <a:rPr lang="ru-RU" sz="1600" b="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  </a:t>
          </a:r>
          <a:r>
            <a:rPr lang="ru-RU" sz="16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организации и проведения редактирования, </a:t>
          </a:r>
          <a:r>
            <a:rPr lang="ru-RU" sz="1600" b="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нормоконтроля</a:t>
          </a:r>
          <a:r>
            <a:rPr lang="ru-RU" sz="16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экспертизы и подготовки к утверждению</a:t>
          </a:r>
          <a:endParaRPr lang="ru-RU" sz="1600" b="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0DE64F-0C66-4265-8BA7-69BF6F62939B}" type="parTrans" cxnId="{92074CEF-6FE6-4BE4-B99A-4346E6B40A8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55FEDBB-57FB-4C4C-8A34-EAED58351F99}" type="sibTrans" cxnId="{92074CEF-6FE6-4BE4-B99A-4346E6B40A8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41C899D-7F1E-4870-AD3F-076C3B99BA19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ГОСТ Р 1.13-2004 Стандартизация в Российской Федерации. Уведомления о проектах документов в области стандартизации. Общие требования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466EFDBC-7A63-4052-B3E0-2E01E72CDC3F}" type="parTrans" cxnId="{B3484E69-FB74-417F-AF34-67C939F3977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2F82692-253C-44EF-9932-F52C851373E1}" type="sibTrans" cxnId="{B3484E69-FB74-417F-AF34-67C939F3977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770D903-F786-4B45-9E12-8CAE2F29BBE4}">
      <dgm:prSet custT="1"/>
      <dgm:spPr/>
      <dgm:t>
        <a:bodyPr/>
        <a:lstStyle/>
        <a:p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ГОСТ Р 1.14-2009 Стандартизация в Российской Федерации. Программа разработки национальных стандартов. Требования к структуре, правила формирования, утверждения и контроля за реализацией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42A41207-E5EA-46A6-BFEE-287D5A63CD04}" type="parTrans" cxnId="{D5409C7B-E14A-4A2C-BB5E-694484BB53B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D06CAC9-B6D4-409B-A98F-051CCF5F0AF0}" type="sibTrans" cxnId="{D5409C7B-E14A-4A2C-BB5E-694484BB53B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31D0575-7D76-44CE-A56A-DEEAEA2A53F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Порядок организации работ по формированию, ведению и реализации Программы стандартизации Национального объединения строителей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1AB0853-2D06-4ACB-9375-2A668DD92E97}" type="parTrans" cxnId="{A7C7D903-5F8A-4E55-85D8-E45DF93E7E9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5C24B00-6D26-4582-A979-261596672728}" type="sibTrans" cxnId="{A7C7D903-5F8A-4E55-85D8-E45DF93E7E9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465D7F2-31BE-4108-A1A7-4F3979CF9D77}" type="pres">
      <dgm:prSet presAssocID="{E396A5BC-8729-4362-87EB-10B920FB6A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CFF17-AECB-42AE-85D7-55B4E83DAF4C}" type="pres">
      <dgm:prSet presAssocID="{C6AC9BA2-4A6E-43DE-906F-F12BC8265BA5}" presName="linNode" presStyleCnt="0"/>
      <dgm:spPr/>
    </dgm:pt>
    <dgm:pt modelId="{62E94159-AC9B-4BED-9B38-6C97893E531B}" type="pres">
      <dgm:prSet presAssocID="{C6AC9BA2-4A6E-43DE-906F-F12BC8265BA5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818CF-197C-4743-9624-BB9B142246A3}" type="pres">
      <dgm:prSet presAssocID="{C6AC9BA2-4A6E-43DE-906F-F12BC8265BA5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0C220-A5E2-4CF3-8D58-812B5288F21A}" type="pres">
      <dgm:prSet presAssocID="{0C44C72F-BBD2-40A0-A771-B7C86AB30890}" presName="sp" presStyleCnt="0"/>
      <dgm:spPr/>
    </dgm:pt>
    <dgm:pt modelId="{8DBF12C3-25BD-4AF8-A332-63C3C957B8C0}" type="pres">
      <dgm:prSet presAssocID="{7FB01980-F505-4575-AB1D-EA25B27C9F8B}" presName="linNode" presStyleCnt="0"/>
      <dgm:spPr/>
    </dgm:pt>
    <dgm:pt modelId="{CBCE0394-44EB-4449-910D-EFDD64E1B1A5}" type="pres">
      <dgm:prSet presAssocID="{7FB01980-F505-4575-AB1D-EA25B27C9F8B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933A0-A7B0-47A0-85B2-7AD3EC8E1487}" type="pres">
      <dgm:prSet presAssocID="{7FB01980-F505-4575-AB1D-EA25B27C9F8B}" presName="descendantText" presStyleLbl="alignAccFollowNode1" presStyleIdx="1" presStyleCnt="6" custScaleY="130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07602-43DF-476A-AC2E-92A4D45729F2}" type="pres">
      <dgm:prSet presAssocID="{F9DCDE53-00DE-4916-8C6D-897933C24978}" presName="sp" presStyleCnt="0"/>
      <dgm:spPr/>
    </dgm:pt>
    <dgm:pt modelId="{4189DA1E-B96E-4A58-92E4-247A63CFA0FB}" type="pres">
      <dgm:prSet presAssocID="{03938894-7FF0-452A-8203-A58CA8818717}" presName="linNode" presStyleCnt="0"/>
      <dgm:spPr/>
    </dgm:pt>
    <dgm:pt modelId="{DFC69936-B955-40C6-BAA4-AAAF3856ADF3}" type="pres">
      <dgm:prSet presAssocID="{03938894-7FF0-452A-8203-A58CA8818717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B95C7-4D86-4AB6-B80A-2622E22F0DC9}" type="pres">
      <dgm:prSet presAssocID="{03938894-7FF0-452A-8203-A58CA8818717}" presName="descendantText" presStyleLbl="alignAccFollowNode1" presStyleIdx="2" presStyleCnt="6" custScaleY="115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CC602-74A9-4A91-8DAE-10E8B717B0C5}" type="pres">
      <dgm:prSet presAssocID="{A5D12270-BC06-4A31-B43F-9A3BEC3E5B1C}" presName="sp" presStyleCnt="0"/>
      <dgm:spPr/>
    </dgm:pt>
    <dgm:pt modelId="{D31AB314-1E87-455B-9C5B-E8561AD26A53}" type="pres">
      <dgm:prSet presAssocID="{11E45202-B58F-4455-BD97-1E9DDF43B2A9}" presName="linNode" presStyleCnt="0"/>
      <dgm:spPr/>
    </dgm:pt>
    <dgm:pt modelId="{8BEB40AA-213A-4E97-9C17-D0C34FBE521A}" type="pres">
      <dgm:prSet presAssocID="{11E45202-B58F-4455-BD97-1E9DDF43B2A9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F97C6-ABF4-4B0F-B37F-75CBCF283316}" type="pres">
      <dgm:prSet presAssocID="{11E45202-B58F-4455-BD97-1E9DDF43B2A9}" presName="descendantText" presStyleLbl="alignAccFollowNode1" presStyleIdx="3" presStyleCnt="6" custScaleY="179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41978-C201-47C4-9FEC-25A5AE0C0806}" type="pres">
      <dgm:prSet presAssocID="{915AC019-8E8B-4974-8988-90106976F69A}" presName="sp" presStyleCnt="0"/>
      <dgm:spPr/>
    </dgm:pt>
    <dgm:pt modelId="{1A8836E8-B2D8-4F3A-975F-2731951E5EEF}" type="pres">
      <dgm:prSet presAssocID="{34267F6B-BBEE-4F95-9305-E9AB5BF74A52}" presName="linNode" presStyleCnt="0"/>
      <dgm:spPr/>
    </dgm:pt>
    <dgm:pt modelId="{A820AC6C-4583-45E3-82A9-7A593946B569}" type="pres">
      <dgm:prSet presAssocID="{34267F6B-BBEE-4F95-9305-E9AB5BF74A52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86FEA-79D2-414E-A489-BE1252EB111C}" type="pres">
      <dgm:prSet presAssocID="{34267F6B-BBEE-4F95-9305-E9AB5BF74A52}" presName="descendantText" presStyleLbl="alignAccFollowNode1" presStyleIdx="4" presStyleCnt="6" custScaleY="161639" custLinFactNeighborX="1324" custLinFactNeighborY="15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B849F-78AA-4D4B-ACD0-615F40866A3D}" type="pres">
      <dgm:prSet presAssocID="{9DAA7F0F-9AFA-43FA-90F6-F4F11F3463C5}" presName="sp" presStyleCnt="0"/>
      <dgm:spPr/>
    </dgm:pt>
    <dgm:pt modelId="{B0799ED0-6BB4-4B8C-BF7D-F8C5DB1D9C67}" type="pres">
      <dgm:prSet presAssocID="{841C899D-7F1E-4870-AD3F-076C3B99BA19}" presName="linNode" presStyleCnt="0"/>
      <dgm:spPr/>
    </dgm:pt>
    <dgm:pt modelId="{3F839374-4F2D-46E2-A176-41DE80550FBF}" type="pres">
      <dgm:prSet presAssocID="{841C899D-7F1E-4870-AD3F-076C3B99BA19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BFC35-4C5F-4F29-BDBF-3BB4510485F5}" type="pres">
      <dgm:prSet presAssocID="{D2F82692-253C-44EF-9932-F52C851373E1}" presName="sp" presStyleCnt="0"/>
      <dgm:spPr/>
    </dgm:pt>
    <dgm:pt modelId="{922B3451-38B4-4815-82B2-C1C56DE05F1C}" type="pres">
      <dgm:prSet presAssocID="{2770D903-F786-4B45-9E12-8CAE2F29BBE4}" presName="linNode" presStyleCnt="0"/>
      <dgm:spPr/>
    </dgm:pt>
    <dgm:pt modelId="{55A55088-F45C-4184-BFA3-219E2BD4A9B8}" type="pres">
      <dgm:prSet presAssocID="{2770D903-F786-4B45-9E12-8CAE2F29BBE4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E2F71-303D-4164-AAF6-2B8DC4E63114}" type="pres">
      <dgm:prSet presAssocID="{2770D903-F786-4B45-9E12-8CAE2F29BBE4}" presName="descendantText" presStyleLbl="alignAccFollowNode1" presStyleIdx="5" presStyleCnt="6" custLinFactNeighborX="-1044" custLinFactNeighborY="-80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6F720-E7A3-4F90-8C05-9C1E96049B95}" srcId="{E396A5BC-8729-4362-87EB-10B920FB6AE3}" destId="{C6AC9BA2-4A6E-43DE-906F-F12BC8265BA5}" srcOrd="0" destOrd="0" parTransId="{F193C07D-DE18-41D3-B512-1CFD4065EA1C}" sibTransId="{0C44C72F-BBD2-40A0-A771-B7C86AB30890}"/>
    <dgm:cxn modelId="{C9AE7BD9-B8C6-4FC0-8523-722DB1E83DDD}" srcId="{E396A5BC-8729-4362-87EB-10B920FB6AE3}" destId="{7FB01980-F505-4575-AB1D-EA25B27C9F8B}" srcOrd="1" destOrd="0" parTransId="{448A2B2E-EF21-447C-961C-533AC0FAAE41}" sibTransId="{F9DCDE53-00DE-4916-8C6D-897933C24978}"/>
    <dgm:cxn modelId="{1EB4E48B-1C3B-409D-BA3C-6BC5CC5E6F85}" srcId="{E396A5BC-8729-4362-87EB-10B920FB6AE3}" destId="{11E45202-B58F-4455-BD97-1E9DDF43B2A9}" srcOrd="3" destOrd="0" parTransId="{4E01F81C-6DCC-4D8B-B9EE-3B3D12384BE3}" sibTransId="{915AC019-8E8B-4974-8988-90106976F69A}"/>
    <dgm:cxn modelId="{FD152862-98C7-42CE-9C2E-B493B1A3F531}" type="presOf" srcId="{11E45202-B58F-4455-BD97-1E9DDF43B2A9}" destId="{8BEB40AA-213A-4E97-9C17-D0C34FBE521A}" srcOrd="0" destOrd="0" presId="urn:microsoft.com/office/officeart/2005/8/layout/vList5"/>
    <dgm:cxn modelId="{3C80EF00-E7A7-4CE1-9A16-F6C2588D71FB}" type="presOf" srcId="{841C899D-7F1E-4870-AD3F-076C3B99BA19}" destId="{3F839374-4F2D-46E2-A176-41DE80550FBF}" srcOrd="0" destOrd="0" presId="urn:microsoft.com/office/officeart/2005/8/layout/vList5"/>
    <dgm:cxn modelId="{78B6CF51-6842-47EA-8FF4-F46B9B237ACB}" srcId="{11E45202-B58F-4455-BD97-1E9DDF43B2A9}" destId="{459814E9-D6F6-4E52-A5AB-6FF29BAB58A4}" srcOrd="0" destOrd="0" parTransId="{638B2CBA-C1AC-4ACD-B1CF-9567A2E3EE2B}" sibTransId="{2B7F8E24-BA44-4F88-ABA8-4C0E84304026}"/>
    <dgm:cxn modelId="{DD81782B-821F-46BB-AF40-2279AEB6829F}" type="presOf" srcId="{4E518251-F767-4310-9C9D-175B726EF7DE}" destId="{F8A86FEA-79D2-414E-A489-BE1252EB111C}" srcOrd="0" destOrd="0" presId="urn:microsoft.com/office/officeart/2005/8/layout/vList5"/>
    <dgm:cxn modelId="{A7C7D903-5F8A-4E55-85D8-E45DF93E7E9E}" srcId="{2770D903-F786-4B45-9E12-8CAE2F29BBE4}" destId="{C31D0575-7D76-44CE-A56A-DEEAEA2A53F9}" srcOrd="0" destOrd="0" parTransId="{81AB0853-2D06-4ACB-9375-2A668DD92E97}" sibTransId="{E5C24B00-6D26-4582-A979-261596672728}"/>
    <dgm:cxn modelId="{77E36138-8FC9-49C0-A7C3-34EEBD30398B}" type="presOf" srcId="{E396A5BC-8729-4362-87EB-10B920FB6AE3}" destId="{C465D7F2-31BE-4108-A1A7-4F3979CF9D77}" srcOrd="0" destOrd="0" presId="urn:microsoft.com/office/officeart/2005/8/layout/vList5"/>
    <dgm:cxn modelId="{6CA76A3E-C8F4-4BD7-84D9-B30D0B391C4A}" type="presOf" srcId="{D6875670-A21D-4978-8669-5163C3ED38E3}" destId="{272933A0-A7B0-47A0-85B2-7AD3EC8E1487}" srcOrd="0" destOrd="0" presId="urn:microsoft.com/office/officeart/2005/8/layout/vList5"/>
    <dgm:cxn modelId="{9DA4EE08-B3C1-43DB-97EC-80BED2D670D4}" type="presOf" srcId="{C6AC9BA2-4A6E-43DE-906F-F12BC8265BA5}" destId="{62E94159-AC9B-4BED-9B38-6C97893E531B}" srcOrd="0" destOrd="0" presId="urn:microsoft.com/office/officeart/2005/8/layout/vList5"/>
    <dgm:cxn modelId="{DDCBEBDA-EA01-4226-9342-699FF4E4D1A6}" type="presOf" srcId="{ADBE852A-BE4F-4D71-B9F1-4BB37364BC77}" destId="{EEFB95C7-4D86-4AB6-B80A-2622E22F0DC9}" srcOrd="0" destOrd="0" presId="urn:microsoft.com/office/officeart/2005/8/layout/vList5"/>
    <dgm:cxn modelId="{26AAE2F4-22A4-4E61-AC74-6A11A3C3F2F6}" type="presOf" srcId="{C31D0575-7D76-44CE-A56A-DEEAEA2A53F9}" destId="{F28E2F71-303D-4164-AAF6-2B8DC4E63114}" srcOrd="0" destOrd="0" presId="urn:microsoft.com/office/officeart/2005/8/layout/vList5"/>
    <dgm:cxn modelId="{0620359D-FE69-4952-9592-C4A9408F4EA4}" srcId="{E396A5BC-8729-4362-87EB-10B920FB6AE3}" destId="{34267F6B-BBEE-4F95-9305-E9AB5BF74A52}" srcOrd="4" destOrd="0" parTransId="{34DD8BAE-FB6E-451A-9547-2A2F7A26F4AD}" sibTransId="{9DAA7F0F-9AFA-43FA-90F6-F4F11F3463C5}"/>
    <dgm:cxn modelId="{A3ED4A70-5B4A-4DBD-9DDC-7003FE0459EC}" srcId="{E396A5BC-8729-4362-87EB-10B920FB6AE3}" destId="{03938894-7FF0-452A-8203-A58CA8818717}" srcOrd="2" destOrd="0" parTransId="{0CB0892A-5E06-44D4-8500-BB0D2F7FDC99}" sibTransId="{A5D12270-BC06-4A31-B43F-9A3BEC3E5B1C}"/>
    <dgm:cxn modelId="{27416B0C-8667-4E1A-A1CA-D19230193823}" srcId="{7FB01980-F505-4575-AB1D-EA25B27C9F8B}" destId="{D6875670-A21D-4978-8669-5163C3ED38E3}" srcOrd="0" destOrd="0" parTransId="{1C9C8038-4358-44B8-BC53-0A15AD943A22}" sibTransId="{A6B23BF5-58FF-4499-B1F7-27249DAFA332}"/>
    <dgm:cxn modelId="{1543BDDF-56B0-4F52-938E-0A03BAFE955C}" type="presOf" srcId="{7FB01980-F505-4575-AB1D-EA25B27C9F8B}" destId="{CBCE0394-44EB-4449-910D-EFDD64E1B1A5}" srcOrd="0" destOrd="0" presId="urn:microsoft.com/office/officeart/2005/8/layout/vList5"/>
    <dgm:cxn modelId="{1553497E-3DF5-44B5-9797-75F03558FC6C}" type="presOf" srcId="{03938894-7FF0-452A-8203-A58CA8818717}" destId="{DFC69936-B955-40C6-BAA4-AAAF3856ADF3}" srcOrd="0" destOrd="0" presId="urn:microsoft.com/office/officeart/2005/8/layout/vList5"/>
    <dgm:cxn modelId="{03C716F7-061B-4069-9EFA-425931D0325C}" type="presOf" srcId="{459814E9-D6F6-4E52-A5AB-6FF29BAB58A4}" destId="{350F97C6-ABF4-4B0F-B37F-75CBCF283316}" srcOrd="0" destOrd="0" presId="urn:microsoft.com/office/officeart/2005/8/layout/vList5"/>
    <dgm:cxn modelId="{4B2CE77A-B486-4523-98CF-D3169FE898D1}" srcId="{C6AC9BA2-4A6E-43DE-906F-F12BC8265BA5}" destId="{36FA8A3A-D23C-4F1F-A1AC-170F074B0FE4}" srcOrd="0" destOrd="0" parTransId="{2360BF8C-7649-4FB1-9389-50FBFD420EC7}" sibTransId="{4E4CF43F-924D-4FA9-B268-F010E404B150}"/>
    <dgm:cxn modelId="{40FFDA79-0901-46F0-B202-35364949A394}" srcId="{03938894-7FF0-452A-8203-A58CA8818717}" destId="{ADBE852A-BE4F-4D71-B9F1-4BB37364BC77}" srcOrd="0" destOrd="0" parTransId="{37EDE623-6DE5-41D3-AD9E-C5876F7B8230}" sibTransId="{A59C2DF9-CAD6-4F91-A86A-27317A5889CB}"/>
    <dgm:cxn modelId="{BFACFC40-5FC0-41CC-A25C-00816DAA386A}" type="presOf" srcId="{34267F6B-BBEE-4F95-9305-E9AB5BF74A52}" destId="{A820AC6C-4583-45E3-82A9-7A593946B569}" srcOrd="0" destOrd="0" presId="urn:microsoft.com/office/officeart/2005/8/layout/vList5"/>
    <dgm:cxn modelId="{797EC3B9-0AEE-4C2B-B588-478562D3228D}" type="presOf" srcId="{2770D903-F786-4B45-9E12-8CAE2F29BBE4}" destId="{55A55088-F45C-4184-BFA3-219E2BD4A9B8}" srcOrd="0" destOrd="0" presId="urn:microsoft.com/office/officeart/2005/8/layout/vList5"/>
    <dgm:cxn modelId="{D5409C7B-E14A-4A2C-BB5E-694484BB53B8}" srcId="{E396A5BC-8729-4362-87EB-10B920FB6AE3}" destId="{2770D903-F786-4B45-9E12-8CAE2F29BBE4}" srcOrd="6" destOrd="0" parTransId="{42A41207-E5EA-46A6-BFEE-287D5A63CD04}" sibTransId="{0D06CAC9-B6D4-409B-A98F-051CCF5F0AF0}"/>
    <dgm:cxn modelId="{D5C6E72F-E532-4ABB-8D69-1F799BFEBFA7}" type="presOf" srcId="{36FA8A3A-D23C-4F1F-A1AC-170F074B0FE4}" destId="{286818CF-197C-4743-9624-BB9B142246A3}" srcOrd="0" destOrd="0" presId="urn:microsoft.com/office/officeart/2005/8/layout/vList5"/>
    <dgm:cxn modelId="{92074CEF-6FE6-4BE4-B99A-4346E6B40A8C}" srcId="{34267F6B-BBEE-4F95-9305-E9AB5BF74A52}" destId="{4E518251-F767-4310-9C9D-175B726EF7DE}" srcOrd="0" destOrd="0" parTransId="{190DE64F-0C66-4265-8BA7-69BF6F62939B}" sibTransId="{755FEDBB-57FB-4C4C-8A34-EAED58351F99}"/>
    <dgm:cxn modelId="{B3484E69-FB74-417F-AF34-67C939F3977E}" srcId="{E396A5BC-8729-4362-87EB-10B920FB6AE3}" destId="{841C899D-7F1E-4870-AD3F-076C3B99BA19}" srcOrd="5" destOrd="0" parTransId="{466EFDBC-7A63-4052-B3E0-2E01E72CDC3F}" sibTransId="{D2F82692-253C-44EF-9932-F52C851373E1}"/>
    <dgm:cxn modelId="{1F1312E0-B089-44F5-96B5-976C87A8ED00}" type="presParOf" srcId="{C465D7F2-31BE-4108-A1A7-4F3979CF9D77}" destId="{F43CFF17-AECB-42AE-85D7-55B4E83DAF4C}" srcOrd="0" destOrd="0" presId="urn:microsoft.com/office/officeart/2005/8/layout/vList5"/>
    <dgm:cxn modelId="{928C8134-3D73-4423-B7DD-9D44B85542F2}" type="presParOf" srcId="{F43CFF17-AECB-42AE-85D7-55B4E83DAF4C}" destId="{62E94159-AC9B-4BED-9B38-6C97893E531B}" srcOrd="0" destOrd="0" presId="urn:microsoft.com/office/officeart/2005/8/layout/vList5"/>
    <dgm:cxn modelId="{C82EC1F1-ECE5-40D4-83C4-373056B31B0D}" type="presParOf" srcId="{F43CFF17-AECB-42AE-85D7-55B4E83DAF4C}" destId="{286818CF-197C-4743-9624-BB9B142246A3}" srcOrd="1" destOrd="0" presId="urn:microsoft.com/office/officeart/2005/8/layout/vList5"/>
    <dgm:cxn modelId="{5AB3E6DB-A358-4D1D-82E4-DABF7BE6AF45}" type="presParOf" srcId="{C465D7F2-31BE-4108-A1A7-4F3979CF9D77}" destId="{EB20C220-A5E2-4CF3-8D58-812B5288F21A}" srcOrd="1" destOrd="0" presId="urn:microsoft.com/office/officeart/2005/8/layout/vList5"/>
    <dgm:cxn modelId="{3811C27D-4E0D-4290-8F78-7418395A20FE}" type="presParOf" srcId="{C465D7F2-31BE-4108-A1A7-4F3979CF9D77}" destId="{8DBF12C3-25BD-4AF8-A332-63C3C957B8C0}" srcOrd="2" destOrd="0" presId="urn:microsoft.com/office/officeart/2005/8/layout/vList5"/>
    <dgm:cxn modelId="{EBAED6CA-2740-4E02-A2E8-0B023915E81D}" type="presParOf" srcId="{8DBF12C3-25BD-4AF8-A332-63C3C957B8C0}" destId="{CBCE0394-44EB-4449-910D-EFDD64E1B1A5}" srcOrd="0" destOrd="0" presId="urn:microsoft.com/office/officeart/2005/8/layout/vList5"/>
    <dgm:cxn modelId="{6AB9520C-FEFC-48D8-A196-6ABCB181E289}" type="presParOf" srcId="{8DBF12C3-25BD-4AF8-A332-63C3C957B8C0}" destId="{272933A0-A7B0-47A0-85B2-7AD3EC8E1487}" srcOrd="1" destOrd="0" presId="urn:microsoft.com/office/officeart/2005/8/layout/vList5"/>
    <dgm:cxn modelId="{811547DE-8763-4DD5-BB37-56B2B9F06C7B}" type="presParOf" srcId="{C465D7F2-31BE-4108-A1A7-4F3979CF9D77}" destId="{CEE07602-43DF-476A-AC2E-92A4D45729F2}" srcOrd="3" destOrd="0" presId="urn:microsoft.com/office/officeart/2005/8/layout/vList5"/>
    <dgm:cxn modelId="{3BF19827-3031-4B5D-AA23-4BC1299AEF0C}" type="presParOf" srcId="{C465D7F2-31BE-4108-A1A7-4F3979CF9D77}" destId="{4189DA1E-B96E-4A58-92E4-247A63CFA0FB}" srcOrd="4" destOrd="0" presId="urn:microsoft.com/office/officeart/2005/8/layout/vList5"/>
    <dgm:cxn modelId="{7D23FD1C-7393-48BC-B5D0-CAE1BFD0085C}" type="presParOf" srcId="{4189DA1E-B96E-4A58-92E4-247A63CFA0FB}" destId="{DFC69936-B955-40C6-BAA4-AAAF3856ADF3}" srcOrd="0" destOrd="0" presId="urn:microsoft.com/office/officeart/2005/8/layout/vList5"/>
    <dgm:cxn modelId="{5A9CBE02-994B-4B6A-8F12-E80BF73CEC73}" type="presParOf" srcId="{4189DA1E-B96E-4A58-92E4-247A63CFA0FB}" destId="{EEFB95C7-4D86-4AB6-B80A-2622E22F0DC9}" srcOrd="1" destOrd="0" presId="urn:microsoft.com/office/officeart/2005/8/layout/vList5"/>
    <dgm:cxn modelId="{8F0B2725-D6AC-4FAD-BCF8-FC334B0FD764}" type="presParOf" srcId="{C465D7F2-31BE-4108-A1A7-4F3979CF9D77}" destId="{CA5CC602-74A9-4A91-8DAE-10E8B717B0C5}" srcOrd="5" destOrd="0" presId="urn:microsoft.com/office/officeart/2005/8/layout/vList5"/>
    <dgm:cxn modelId="{422DAD43-E415-40E9-9F45-9EEED37C6AE4}" type="presParOf" srcId="{C465D7F2-31BE-4108-A1A7-4F3979CF9D77}" destId="{D31AB314-1E87-455B-9C5B-E8561AD26A53}" srcOrd="6" destOrd="0" presId="urn:microsoft.com/office/officeart/2005/8/layout/vList5"/>
    <dgm:cxn modelId="{8F108E22-CE26-4C84-93E6-8BBA02C2312E}" type="presParOf" srcId="{D31AB314-1E87-455B-9C5B-E8561AD26A53}" destId="{8BEB40AA-213A-4E97-9C17-D0C34FBE521A}" srcOrd="0" destOrd="0" presId="urn:microsoft.com/office/officeart/2005/8/layout/vList5"/>
    <dgm:cxn modelId="{AFBF679A-EA52-4840-88EE-4CDB50F4B818}" type="presParOf" srcId="{D31AB314-1E87-455B-9C5B-E8561AD26A53}" destId="{350F97C6-ABF4-4B0F-B37F-75CBCF283316}" srcOrd="1" destOrd="0" presId="urn:microsoft.com/office/officeart/2005/8/layout/vList5"/>
    <dgm:cxn modelId="{FD518ED2-543B-433E-A0F0-29CD78B5F9BE}" type="presParOf" srcId="{C465D7F2-31BE-4108-A1A7-4F3979CF9D77}" destId="{4CF41978-C201-47C4-9FEC-25A5AE0C0806}" srcOrd="7" destOrd="0" presId="urn:microsoft.com/office/officeart/2005/8/layout/vList5"/>
    <dgm:cxn modelId="{7E2330CD-8DA2-481F-95B8-8CE07496E8F5}" type="presParOf" srcId="{C465D7F2-31BE-4108-A1A7-4F3979CF9D77}" destId="{1A8836E8-B2D8-4F3A-975F-2731951E5EEF}" srcOrd="8" destOrd="0" presId="urn:microsoft.com/office/officeart/2005/8/layout/vList5"/>
    <dgm:cxn modelId="{BC1974C3-63B6-4273-9B34-4B9C6B5A70A2}" type="presParOf" srcId="{1A8836E8-B2D8-4F3A-975F-2731951E5EEF}" destId="{A820AC6C-4583-45E3-82A9-7A593946B569}" srcOrd="0" destOrd="0" presId="urn:microsoft.com/office/officeart/2005/8/layout/vList5"/>
    <dgm:cxn modelId="{59A21935-6A1F-49EE-8DCD-859973492B26}" type="presParOf" srcId="{1A8836E8-B2D8-4F3A-975F-2731951E5EEF}" destId="{F8A86FEA-79D2-414E-A489-BE1252EB111C}" srcOrd="1" destOrd="0" presId="urn:microsoft.com/office/officeart/2005/8/layout/vList5"/>
    <dgm:cxn modelId="{2EA5A8FD-8639-4749-9DCC-BBDDEBE2E27F}" type="presParOf" srcId="{C465D7F2-31BE-4108-A1A7-4F3979CF9D77}" destId="{7E4B849F-78AA-4D4B-ACD0-615F40866A3D}" srcOrd="9" destOrd="0" presId="urn:microsoft.com/office/officeart/2005/8/layout/vList5"/>
    <dgm:cxn modelId="{85D0AF4A-0D4C-4BBB-9143-6000502EC40B}" type="presParOf" srcId="{C465D7F2-31BE-4108-A1A7-4F3979CF9D77}" destId="{B0799ED0-6BB4-4B8C-BF7D-F8C5DB1D9C67}" srcOrd="10" destOrd="0" presId="urn:microsoft.com/office/officeart/2005/8/layout/vList5"/>
    <dgm:cxn modelId="{C3E7B6CA-48D4-442B-90FE-CD2CC6882882}" type="presParOf" srcId="{B0799ED0-6BB4-4B8C-BF7D-F8C5DB1D9C67}" destId="{3F839374-4F2D-46E2-A176-41DE80550FBF}" srcOrd="0" destOrd="0" presId="urn:microsoft.com/office/officeart/2005/8/layout/vList5"/>
    <dgm:cxn modelId="{35D1CB5F-FE7C-49DD-B09B-470A6C327E5B}" type="presParOf" srcId="{C465D7F2-31BE-4108-A1A7-4F3979CF9D77}" destId="{C36BFC35-4C5F-4F29-BDBF-3BB4510485F5}" srcOrd="11" destOrd="0" presId="urn:microsoft.com/office/officeart/2005/8/layout/vList5"/>
    <dgm:cxn modelId="{9A640592-B0FC-42B2-BB03-4CCC49881EBF}" type="presParOf" srcId="{C465D7F2-31BE-4108-A1A7-4F3979CF9D77}" destId="{922B3451-38B4-4815-82B2-C1C56DE05F1C}" srcOrd="12" destOrd="0" presId="urn:microsoft.com/office/officeart/2005/8/layout/vList5"/>
    <dgm:cxn modelId="{3D9C3DC5-86B7-45F6-A459-8CE01764C1DD}" type="presParOf" srcId="{922B3451-38B4-4815-82B2-C1C56DE05F1C}" destId="{55A55088-F45C-4184-BFA3-219E2BD4A9B8}" srcOrd="0" destOrd="0" presId="urn:microsoft.com/office/officeart/2005/8/layout/vList5"/>
    <dgm:cxn modelId="{D844E647-E9B3-47E1-A441-9377FD9C6B96}" type="presParOf" srcId="{922B3451-38B4-4815-82B2-C1C56DE05F1C}" destId="{F28E2F71-303D-4164-AAF6-2B8DC4E631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11BED-4A5D-48D6-8C68-D6EEEA618B2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3099FB-ACCC-4B70-897E-C6DDC252D8C1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b="1" dirty="0" smtClean="0">
              <a:solidFill>
                <a:srgbClr val="7030A0"/>
              </a:solidFill>
            </a:rPr>
            <a:t>СТО ДЕЯТЕЛЬНОСТИ СРО</a:t>
          </a:r>
          <a:endParaRPr lang="ru-RU" b="1" dirty="0">
            <a:solidFill>
              <a:srgbClr val="7030A0"/>
            </a:solidFill>
          </a:endParaRPr>
        </a:p>
      </dgm:t>
    </dgm:pt>
    <dgm:pt modelId="{BDD3E465-1564-45E7-865A-77371CB8755D}" type="parTrans" cxnId="{05872E0B-1ABD-4A04-ACFF-B80F1CB2C03E}">
      <dgm:prSet/>
      <dgm:spPr/>
      <dgm:t>
        <a:bodyPr/>
        <a:lstStyle/>
        <a:p>
          <a:endParaRPr lang="ru-RU"/>
        </a:p>
      </dgm:t>
    </dgm:pt>
    <dgm:pt modelId="{293FDF48-1B28-413B-B319-4219D3242E89}" type="sibTrans" cxnId="{05872E0B-1ABD-4A04-ACFF-B80F1CB2C03E}">
      <dgm:prSet/>
      <dgm:spPr/>
      <dgm:t>
        <a:bodyPr/>
        <a:lstStyle/>
        <a:p>
          <a:endParaRPr lang="ru-RU"/>
        </a:p>
      </dgm:t>
    </dgm:pt>
    <dgm:pt modelId="{E8B315C1-2F59-48AD-8810-AD804222496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Унифицированные документы и правила саморегулирования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dgm:t>
    </dgm:pt>
    <dgm:pt modelId="{6FF32E31-411F-4E33-9E42-A2FD78EBF6CB}" type="parTrans" cxnId="{4EBDB4BD-BAF5-415F-8F75-10A13CEA1BB6}">
      <dgm:prSet/>
      <dgm:spPr/>
      <dgm:t>
        <a:bodyPr/>
        <a:lstStyle/>
        <a:p>
          <a:endParaRPr lang="ru-RU"/>
        </a:p>
      </dgm:t>
    </dgm:pt>
    <dgm:pt modelId="{CC40C8D9-4C87-4A92-B673-6205B6FB272A}" type="sibTrans" cxnId="{4EBDB4BD-BAF5-415F-8F75-10A13CEA1BB6}">
      <dgm:prSet/>
      <dgm:spPr/>
      <dgm:t>
        <a:bodyPr/>
        <a:lstStyle/>
        <a:p>
          <a:endParaRPr lang="ru-RU"/>
        </a:p>
      </dgm:t>
    </dgm:pt>
    <dgm:pt modelId="{F7CEF0FF-A55D-43D1-A97A-22D7E639330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7030A0"/>
              </a:solidFill>
            </a:rPr>
            <a:t>Обсуждения</a:t>
          </a:r>
          <a:endParaRPr lang="ru-RU" sz="1400" b="1" dirty="0">
            <a:solidFill>
              <a:srgbClr val="7030A0"/>
            </a:solidFill>
          </a:endParaRPr>
        </a:p>
      </dgm:t>
    </dgm:pt>
    <dgm:pt modelId="{06451DB3-3C78-4686-B4D6-8F2E04E9D249}" type="parTrans" cxnId="{45E0621E-D95E-4F66-B9FF-F31913F6AC1E}">
      <dgm:prSet/>
      <dgm:spPr/>
      <dgm:t>
        <a:bodyPr/>
        <a:lstStyle/>
        <a:p>
          <a:endParaRPr lang="ru-RU"/>
        </a:p>
      </dgm:t>
    </dgm:pt>
    <dgm:pt modelId="{25316D23-1A5D-4000-9A72-929BC998B942}" type="sibTrans" cxnId="{45E0621E-D95E-4F66-B9FF-F31913F6AC1E}">
      <dgm:prSet/>
      <dgm:spPr/>
      <dgm:t>
        <a:bodyPr/>
        <a:lstStyle/>
        <a:p>
          <a:endParaRPr lang="ru-RU"/>
        </a:p>
      </dgm:t>
    </dgm:pt>
    <dgm:pt modelId="{E5B23A1D-0BB0-46A3-A8F1-8A1320853B3C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Экспертный Совет НОСТРОЙ Протокол от 17.02.2017 №45</a:t>
          </a:r>
        </a:p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Проект плана разработки стандартов деятельности СРО</a:t>
          </a:r>
        </a:p>
      </dgm:t>
    </dgm:pt>
    <dgm:pt modelId="{DA260A55-9450-4EF6-92CF-DA0006EDA092}" type="parTrans" cxnId="{C28DE08F-421F-44BB-B92F-913D15A6A916}">
      <dgm:prSet/>
      <dgm:spPr/>
      <dgm:t>
        <a:bodyPr/>
        <a:lstStyle/>
        <a:p>
          <a:endParaRPr lang="ru-RU"/>
        </a:p>
      </dgm:t>
    </dgm:pt>
    <dgm:pt modelId="{B9D7AE6E-81D7-48F1-A372-3F3887254061}" type="sibTrans" cxnId="{C28DE08F-421F-44BB-B92F-913D15A6A916}">
      <dgm:prSet/>
      <dgm:spPr/>
      <dgm:t>
        <a:bodyPr/>
        <a:lstStyle/>
        <a:p>
          <a:endParaRPr lang="ru-RU"/>
        </a:p>
      </dgm:t>
    </dgm:pt>
    <dgm:pt modelId="{DE384276-6190-4EEF-BED4-549F3BF4A37F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dirty="0" smtClean="0"/>
            <a:t> </a:t>
          </a:r>
          <a:r>
            <a:rPr lang="ru-RU" sz="1400" b="1" dirty="0" smtClean="0">
              <a:solidFill>
                <a:srgbClr val="7030A0"/>
              </a:solidFill>
            </a:rPr>
            <a:t>Раздел 1</a:t>
          </a:r>
          <a:endParaRPr lang="ru-RU" sz="1400" b="1" dirty="0">
            <a:solidFill>
              <a:srgbClr val="7030A0"/>
            </a:solidFill>
          </a:endParaRPr>
        </a:p>
      </dgm:t>
    </dgm:pt>
    <dgm:pt modelId="{FB09D356-9B1D-4D00-A997-2D1F62A0F15D}" type="parTrans" cxnId="{7200FBB5-A1F6-4109-994C-61152EF50D33}">
      <dgm:prSet/>
      <dgm:spPr/>
      <dgm:t>
        <a:bodyPr/>
        <a:lstStyle/>
        <a:p>
          <a:endParaRPr lang="ru-RU"/>
        </a:p>
      </dgm:t>
    </dgm:pt>
    <dgm:pt modelId="{D5D7E927-FD14-4A92-A771-10D073BE887B}" type="sibTrans" cxnId="{7200FBB5-A1F6-4109-994C-61152EF50D33}">
      <dgm:prSet/>
      <dgm:spPr/>
      <dgm:t>
        <a:bodyPr/>
        <a:lstStyle/>
        <a:p>
          <a:endParaRPr lang="ru-RU"/>
        </a:p>
      </dgm:t>
    </dgm:pt>
    <dgm:pt modelId="{F18D5DC2-5F33-46B4-91AF-27376F236E4F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</a:rPr>
            <a:t>Программа стандартизации Предложения на разработку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</a:rPr>
            <a:t>10 СТО деятельности СРО, в </a:t>
          </a:r>
          <a:r>
            <a:rPr lang="ru-RU" dirty="0" err="1" smtClean="0">
              <a:solidFill>
                <a:srgbClr val="002060"/>
              </a:solidFill>
            </a:rPr>
            <a:t>т.ч</a:t>
          </a:r>
          <a:r>
            <a:rPr lang="ru-RU" dirty="0" smtClean="0">
              <a:solidFill>
                <a:srgbClr val="002060"/>
              </a:solidFill>
            </a:rPr>
            <a:t>.</a:t>
          </a:r>
        </a:p>
      </dgm:t>
    </dgm:pt>
    <dgm:pt modelId="{9403856F-FF5E-497E-8876-414C65274F81}" type="parTrans" cxnId="{4921AEE5-B221-4E4B-A0FC-1CEED089B11D}">
      <dgm:prSet/>
      <dgm:spPr/>
      <dgm:t>
        <a:bodyPr/>
        <a:lstStyle/>
        <a:p>
          <a:endParaRPr lang="ru-RU"/>
        </a:p>
      </dgm:t>
    </dgm:pt>
    <dgm:pt modelId="{589FC193-71D5-41AB-B7AC-8AB2B6BAD178}" type="sibTrans" cxnId="{4921AEE5-B221-4E4B-A0FC-1CEED089B11D}">
      <dgm:prSet/>
      <dgm:spPr/>
      <dgm:t>
        <a:bodyPr/>
        <a:lstStyle/>
        <a:p>
          <a:endParaRPr lang="ru-RU"/>
        </a:p>
      </dgm:t>
    </dgm:pt>
    <dgm:pt modelId="{54AC663E-65C3-47B2-BEBF-5115C28022EE}" type="pres">
      <dgm:prSet presAssocID="{B4A11BED-4A5D-48D6-8C68-D6EEEA618B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7F1E5B-E33D-41DF-A224-BE3C65F2AEDC}" type="pres">
      <dgm:prSet presAssocID="{3D3099FB-ACCC-4B70-897E-C6DDC252D8C1}" presName="compositeNode" presStyleCnt="0">
        <dgm:presLayoutVars>
          <dgm:bulletEnabled val="1"/>
        </dgm:presLayoutVars>
      </dgm:prSet>
      <dgm:spPr/>
    </dgm:pt>
    <dgm:pt modelId="{ECBDF2BB-8F54-4BC8-A014-6711BE2059E9}" type="pres">
      <dgm:prSet presAssocID="{3D3099FB-ACCC-4B70-897E-C6DDC252D8C1}" presName="bgRect" presStyleLbl="node1" presStyleIdx="0" presStyleCnt="3"/>
      <dgm:spPr/>
      <dgm:t>
        <a:bodyPr/>
        <a:lstStyle/>
        <a:p>
          <a:endParaRPr lang="ru-RU"/>
        </a:p>
      </dgm:t>
    </dgm:pt>
    <dgm:pt modelId="{680A84D2-BD2E-44E9-982A-BF2BA28192D5}" type="pres">
      <dgm:prSet presAssocID="{3D3099FB-ACCC-4B70-897E-C6DDC252D8C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04803-8D7E-4FE4-8564-5329AC41DC6C}" type="pres">
      <dgm:prSet presAssocID="{3D3099FB-ACCC-4B70-897E-C6DDC252D8C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B1A67-7782-4B27-98C2-03C2BF91B33F}" type="pres">
      <dgm:prSet presAssocID="{293FDF48-1B28-413B-B319-4219D3242E89}" presName="hSp" presStyleCnt="0"/>
      <dgm:spPr/>
    </dgm:pt>
    <dgm:pt modelId="{DBCC1DD2-78EA-4052-8AA6-6A01AE24F921}" type="pres">
      <dgm:prSet presAssocID="{293FDF48-1B28-413B-B319-4219D3242E89}" presName="vProcSp" presStyleCnt="0"/>
      <dgm:spPr/>
    </dgm:pt>
    <dgm:pt modelId="{6AD7A9D7-960A-490B-B7E4-340FD827ACD7}" type="pres">
      <dgm:prSet presAssocID="{293FDF48-1B28-413B-B319-4219D3242E89}" presName="vSp1" presStyleCnt="0"/>
      <dgm:spPr/>
    </dgm:pt>
    <dgm:pt modelId="{21165645-33F8-4BAB-915B-A6D20EC1801B}" type="pres">
      <dgm:prSet presAssocID="{293FDF48-1B28-413B-B319-4219D3242E89}" presName="simulatedConn" presStyleLbl="solidFgAcc1" presStyleIdx="0" presStyleCnt="2" custScaleY="153294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2DFA7E63-2CB8-4C46-A8D0-485E99D3091F}" type="pres">
      <dgm:prSet presAssocID="{293FDF48-1B28-413B-B319-4219D3242E89}" presName="vSp2" presStyleCnt="0"/>
      <dgm:spPr/>
    </dgm:pt>
    <dgm:pt modelId="{C6896482-197C-4A49-8435-B793C2BF15F0}" type="pres">
      <dgm:prSet presAssocID="{293FDF48-1B28-413B-B319-4219D3242E89}" presName="sibTrans" presStyleCnt="0"/>
      <dgm:spPr/>
    </dgm:pt>
    <dgm:pt modelId="{D7D79014-6348-4D53-859D-7FB6C8B2C153}" type="pres">
      <dgm:prSet presAssocID="{F7CEF0FF-A55D-43D1-A97A-22D7E6393308}" presName="compositeNode" presStyleCnt="0">
        <dgm:presLayoutVars>
          <dgm:bulletEnabled val="1"/>
        </dgm:presLayoutVars>
      </dgm:prSet>
      <dgm:spPr/>
    </dgm:pt>
    <dgm:pt modelId="{3326BD7B-3FCD-4815-AF5E-BD4A444B55E8}" type="pres">
      <dgm:prSet presAssocID="{F7CEF0FF-A55D-43D1-A97A-22D7E6393308}" presName="bgRect" presStyleLbl="node1" presStyleIdx="1" presStyleCnt="3" custLinFactNeighborY="23932"/>
      <dgm:spPr/>
      <dgm:t>
        <a:bodyPr/>
        <a:lstStyle/>
        <a:p>
          <a:endParaRPr lang="ru-RU"/>
        </a:p>
      </dgm:t>
    </dgm:pt>
    <dgm:pt modelId="{2AAA952B-6FCD-4545-A6CA-38D0B0277A7F}" type="pres">
      <dgm:prSet presAssocID="{F7CEF0FF-A55D-43D1-A97A-22D7E6393308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6F56B-09B0-43E5-A7CF-C0C99BAFB7AA}" type="pres">
      <dgm:prSet presAssocID="{F7CEF0FF-A55D-43D1-A97A-22D7E639330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0643F-258A-4E40-9A7B-53DB6E4252C2}" type="pres">
      <dgm:prSet presAssocID="{25316D23-1A5D-4000-9A72-929BC998B942}" presName="hSp" presStyleCnt="0"/>
      <dgm:spPr/>
    </dgm:pt>
    <dgm:pt modelId="{9A493E73-C4F5-4020-A221-FD915377CDFA}" type="pres">
      <dgm:prSet presAssocID="{25316D23-1A5D-4000-9A72-929BC998B942}" presName="vProcSp" presStyleCnt="0"/>
      <dgm:spPr/>
    </dgm:pt>
    <dgm:pt modelId="{BFFAFE62-5DC2-40B8-8729-62DA33B4A362}" type="pres">
      <dgm:prSet presAssocID="{25316D23-1A5D-4000-9A72-929BC998B942}" presName="vSp1" presStyleCnt="0"/>
      <dgm:spPr/>
    </dgm:pt>
    <dgm:pt modelId="{D4887CE7-9940-4EAD-98C7-810DF423C064}" type="pres">
      <dgm:prSet presAssocID="{25316D23-1A5D-4000-9A72-929BC998B942}" presName="simulatedConn" presStyleLbl="solidFgAcc1" presStyleIdx="1" presStyleCnt="2" custScaleY="140496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D2CA44D5-5AD6-41DE-8639-4CA764BD02BA}" type="pres">
      <dgm:prSet presAssocID="{25316D23-1A5D-4000-9A72-929BC998B942}" presName="vSp2" presStyleCnt="0"/>
      <dgm:spPr/>
    </dgm:pt>
    <dgm:pt modelId="{AE893730-1958-48EB-8E6D-813A73BAB2CD}" type="pres">
      <dgm:prSet presAssocID="{25316D23-1A5D-4000-9A72-929BC998B942}" presName="sibTrans" presStyleCnt="0"/>
      <dgm:spPr/>
    </dgm:pt>
    <dgm:pt modelId="{CB90DBED-1214-436A-9D6C-F81E46C01E28}" type="pres">
      <dgm:prSet presAssocID="{DE384276-6190-4EEF-BED4-549F3BF4A37F}" presName="compositeNode" presStyleCnt="0">
        <dgm:presLayoutVars>
          <dgm:bulletEnabled val="1"/>
        </dgm:presLayoutVars>
      </dgm:prSet>
      <dgm:spPr/>
    </dgm:pt>
    <dgm:pt modelId="{DC5535DF-C4ED-47F1-B156-77A8BC2147C2}" type="pres">
      <dgm:prSet presAssocID="{DE384276-6190-4EEF-BED4-549F3BF4A37F}" presName="bgRect" presStyleLbl="node1" presStyleIdx="2" presStyleCnt="3"/>
      <dgm:spPr/>
      <dgm:t>
        <a:bodyPr/>
        <a:lstStyle/>
        <a:p>
          <a:endParaRPr lang="ru-RU"/>
        </a:p>
      </dgm:t>
    </dgm:pt>
    <dgm:pt modelId="{CD271B0F-FE31-4D85-9939-16872386C8C2}" type="pres">
      <dgm:prSet presAssocID="{DE384276-6190-4EEF-BED4-549F3BF4A37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4FABD-C975-4C00-812D-8B74AF0956B4}" type="pres">
      <dgm:prSet presAssocID="{DE384276-6190-4EEF-BED4-549F3BF4A37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5A97A-C7E2-45AD-8DF2-AA90E544B131}" type="presOf" srcId="{3D3099FB-ACCC-4B70-897E-C6DDC252D8C1}" destId="{ECBDF2BB-8F54-4BC8-A014-6711BE2059E9}" srcOrd="0" destOrd="0" presId="urn:microsoft.com/office/officeart/2005/8/layout/hProcess7"/>
    <dgm:cxn modelId="{4EBDB4BD-BAF5-415F-8F75-10A13CEA1BB6}" srcId="{3D3099FB-ACCC-4B70-897E-C6DDC252D8C1}" destId="{E8B315C1-2F59-48AD-8810-AD8042224963}" srcOrd="0" destOrd="0" parTransId="{6FF32E31-411F-4E33-9E42-A2FD78EBF6CB}" sibTransId="{CC40C8D9-4C87-4A92-B673-6205B6FB272A}"/>
    <dgm:cxn modelId="{45E0621E-D95E-4F66-B9FF-F31913F6AC1E}" srcId="{B4A11BED-4A5D-48D6-8C68-D6EEEA618B22}" destId="{F7CEF0FF-A55D-43D1-A97A-22D7E6393308}" srcOrd="1" destOrd="0" parTransId="{06451DB3-3C78-4686-B4D6-8F2E04E9D249}" sibTransId="{25316D23-1A5D-4000-9A72-929BC998B942}"/>
    <dgm:cxn modelId="{F63FC463-AC91-445A-B3D5-11E56CE22EEB}" type="presOf" srcId="{B4A11BED-4A5D-48D6-8C68-D6EEEA618B22}" destId="{54AC663E-65C3-47B2-BEBF-5115C28022EE}" srcOrd="0" destOrd="0" presId="urn:microsoft.com/office/officeart/2005/8/layout/hProcess7"/>
    <dgm:cxn modelId="{7200FBB5-A1F6-4109-994C-61152EF50D33}" srcId="{B4A11BED-4A5D-48D6-8C68-D6EEEA618B22}" destId="{DE384276-6190-4EEF-BED4-549F3BF4A37F}" srcOrd="2" destOrd="0" parTransId="{FB09D356-9B1D-4D00-A997-2D1F62A0F15D}" sibTransId="{D5D7E927-FD14-4A92-A771-10D073BE887B}"/>
    <dgm:cxn modelId="{B7C40367-DFB9-4C0E-92D9-D31490AA42AC}" type="presOf" srcId="{F7CEF0FF-A55D-43D1-A97A-22D7E6393308}" destId="{2AAA952B-6FCD-4545-A6CA-38D0B0277A7F}" srcOrd="1" destOrd="0" presId="urn:microsoft.com/office/officeart/2005/8/layout/hProcess7"/>
    <dgm:cxn modelId="{A3CE5DD9-F50B-4653-A66D-A6E3599B9175}" type="presOf" srcId="{DE384276-6190-4EEF-BED4-549F3BF4A37F}" destId="{CD271B0F-FE31-4D85-9939-16872386C8C2}" srcOrd="1" destOrd="0" presId="urn:microsoft.com/office/officeart/2005/8/layout/hProcess7"/>
    <dgm:cxn modelId="{FE38C47A-E723-4732-AFB2-761344DE2EB2}" type="presOf" srcId="{3D3099FB-ACCC-4B70-897E-C6DDC252D8C1}" destId="{680A84D2-BD2E-44E9-982A-BF2BA28192D5}" srcOrd="1" destOrd="0" presId="urn:microsoft.com/office/officeart/2005/8/layout/hProcess7"/>
    <dgm:cxn modelId="{6A1A88BA-38A2-45F2-B394-D030385ED2DB}" type="presOf" srcId="{E5B23A1D-0BB0-46A3-A8F1-8A1320853B3C}" destId="{E636F56B-09B0-43E5-A7CF-C0C99BAFB7AA}" srcOrd="0" destOrd="0" presId="urn:microsoft.com/office/officeart/2005/8/layout/hProcess7"/>
    <dgm:cxn modelId="{4921AEE5-B221-4E4B-A0FC-1CEED089B11D}" srcId="{DE384276-6190-4EEF-BED4-549F3BF4A37F}" destId="{F18D5DC2-5F33-46B4-91AF-27376F236E4F}" srcOrd="0" destOrd="0" parTransId="{9403856F-FF5E-497E-8876-414C65274F81}" sibTransId="{589FC193-71D5-41AB-B7AC-8AB2B6BAD178}"/>
    <dgm:cxn modelId="{05872E0B-1ABD-4A04-ACFF-B80F1CB2C03E}" srcId="{B4A11BED-4A5D-48D6-8C68-D6EEEA618B22}" destId="{3D3099FB-ACCC-4B70-897E-C6DDC252D8C1}" srcOrd="0" destOrd="0" parTransId="{BDD3E465-1564-45E7-865A-77371CB8755D}" sibTransId="{293FDF48-1B28-413B-B319-4219D3242E89}"/>
    <dgm:cxn modelId="{A8247489-6499-4973-B3B3-A6198F321D86}" type="presOf" srcId="{E8B315C1-2F59-48AD-8810-AD8042224963}" destId="{2E004803-8D7E-4FE4-8564-5329AC41DC6C}" srcOrd="0" destOrd="0" presId="urn:microsoft.com/office/officeart/2005/8/layout/hProcess7"/>
    <dgm:cxn modelId="{C28DE08F-421F-44BB-B92F-913D15A6A916}" srcId="{F7CEF0FF-A55D-43D1-A97A-22D7E6393308}" destId="{E5B23A1D-0BB0-46A3-A8F1-8A1320853B3C}" srcOrd="0" destOrd="0" parTransId="{DA260A55-9450-4EF6-92CF-DA0006EDA092}" sibTransId="{B9D7AE6E-81D7-48F1-A372-3F3887254061}"/>
    <dgm:cxn modelId="{5B0479DC-E0AB-4022-9B4F-D62E8957A938}" type="presOf" srcId="{F7CEF0FF-A55D-43D1-A97A-22D7E6393308}" destId="{3326BD7B-3FCD-4815-AF5E-BD4A444B55E8}" srcOrd="0" destOrd="0" presId="urn:microsoft.com/office/officeart/2005/8/layout/hProcess7"/>
    <dgm:cxn modelId="{1ED8B92E-750F-4CF2-97FD-D87A0A8A20AA}" type="presOf" srcId="{DE384276-6190-4EEF-BED4-549F3BF4A37F}" destId="{DC5535DF-C4ED-47F1-B156-77A8BC2147C2}" srcOrd="0" destOrd="0" presId="urn:microsoft.com/office/officeart/2005/8/layout/hProcess7"/>
    <dgm:cxn modelId="{24C67E05-88EC-4DFA-9669-4D70A977D2B9}" type="presOf" srcId="{F18D5DC2-5F33-46B4-91AF-27376F236E4F}" destId="{7E24FABD-C975-4C00-812D-8B74AF0956B4}" srcOrd="0" destOrd="0" presId="urn:microsoft.com/office/officeart/2005/8/layout/hProcess7"/>
    <dgm:cxn modelId="{5612CF57-14C0-4085-B2BE-29137ACD1F2F}" type="presParOf" srcId="{54AC663E-65C3-47B2-BEBF-5115C28022EE}" destId="{047F1E5B-E33D-41DF-A224-BE3C65F2AEDC}" srcOrd="0" destOrd="0" presId="urn:microsoft.com/office/officeart/2005/8/layout/hProcess7"/>
    <dgm:cxn modelId="{F2D49F72-F3F9-4DDD-A52C-3251FE58D5F3}" type="presParOf" srcId="{047F1E5B-E33D-41DF-A224-BE3C65F2AEDC}" destId="{ECBDF2BB-8F54-4BC8-A014-6711BE2059E9}" srcOrd="0" destOrd="0" presId="urn:microsoft.com/office/officeart/2005/8/layout/hProcess7"/>
    <dgm:cxn modelId="{722AA90F-5656-45EB-AEFA-4A057FD41C0C}" type="presParOf" srcId="{047F1E5B-E33D-41DF-A224-BE3C65F2AEDC}" destId="{680A84D2-BD2E-44E9-982A-BF2BA28192D5}" srcOrd="1" destOrd="0" presId="urn:microsoft.com/office/officeart/2005/8/layout/hProcess7"/>
    <dgm:cxn modelId="{CCA24B7D-C62D-41CF-B12D-E4A8079A39AB}" type="presParOf" srcId="{047F1E5B-E33D-41DF-A224-BE3C65F2AEDC}" destId="{2E004803-8D7E-4FE4-8564-5329AC41DC6C}" srcOrd="2" destOrd="0" presId="urn:microsoft.com/office/officeart/2005/8/layout/hProcess7"/>
    <dgm:cxn modelId="{49A362A4-5EFE-4957-A42C-ECDB77001BDA}" type="presParOf" srcId="{54AC663E-65C3-47B2-BEBF-5115C28022EE}" destId="{CFBB1A67-7782-4B27-98C2-03C2BF91B33F}" srcOrd="1" destOrd="0" presId="urn:microsoft.com/office/officeart/2005/8/layout/hProcess7"/>
    <dgm:cxn modelId="{4610F040-8D05-4758-8B01-8C6DA74A4F9F}" type="presParOf" srcId="{54AC663E-65C3-47B2-BEBF-5115C28022EE}" destId="{DBCC1DD2-78EA-4052-8AA6-6A01AE24F921}" srcOrd="2" destOrd="0" presId="urn:microsoft.com/office/officeart/2005/8/layout/hProcess7"/>
    <dgm:cxn modelId="{C46F16E1-3E6B-427B-ADBA-D584BDE8AEFB}" type="presParOf" srcId="{DBCC1DD2-78EA-4052-8AA6-6A01AE24F921}" destId="{6AD7A9D7-960A-490B-B7E4-340FD827ACD7}" srcOrd="0" destOrd="0" presId="urn:microsoft.com/office/officeart/2005/8/layout/hProcess7"/>
    <dgm:cxn modelId="{D9D6C3DA-8610-402A-A273-C438DE0C0F64}" type="presParOf" srcId="{DBCC1DD2-78EA-4052-8AA6-6A01AE24F921}" destId="{21165645-33F8-4BAB-915B-A6D20EC1801B}" srcOrd="1" destOrd="0" presId="urn:microsoft.com/office/officeart/2005/8/layout/hProcess7"/>
    <dgm:cxn modelId="{DB5A1B19-3BE1-4F77-8EEA-C557FABBE701}" type="presParOf" srcId="{DBCC1DD2-78EA-4052-8AA6-6A01AE24F921}" destId="{2DFA7E63-2CB8-4C46-A8D0-485E99D3091F}" srcOrd="2" destOrd="0" presId="urn:microsoft.com/office/officeart/2005/8/layout/hProcess7"/>
    <dgm:cxn modelId="{B02879F7-E434-4BC8-958C-301FC1456640}" type="presParOf" srcId="{54AC663E-65C3-47B2-BEBF-5115C28022EE}" destId="{C6896482-197C-4A49-8435-B793C2BF15F0}" srcOrd="3" destOrd="0" presId="urn:microsoft.com/office/officeart/2005/8/layout/hProcess7"/>
    <dgm:cxn modelId="{BFF4D35A-BB0A-49E8-BB53-C09C667BC4CE}" type="presParOf" srcId="{54AC663E-65C3-47B2-BEBF-5115C28022EE}" destId="{D7D79014-6348-4D53-859D-7FB6C8B2C153}" srcOrd="4" destOrd="0" presId="urn:microsoft.com/office/officeart/2005/8/layout/hProcess7"/>
    <dgm:cxn modelId="{C4F1FDE5-3930-4344-A725-442F7FCE0763}" type="presParOf" srcId="{D7D79014-6348-4D53-859D-7FB6C8B2C153}" destId="{3326BD7B-3FCD-4815-AF5E-BD4A444B55E8}" srcOrd="0" destOrd="0" presId="urn:microsoft.com/office/officeart/2005/8/layout/hProcess7"/>
    <dgm:cxn modelId="{690CBB2A-E9F5-402B-BA91-3F784F3FA758}" type="presParOf" srcId="{D7D79014-6348-4D53-859D-7FB6C8B2C153}" destId="{2AAA952B-6FCD-4545-A6CA-38D0B0277A7F}" srcOrd="1" destOrd="0" presId="urn:microsoft.com/office/officeart/2005/8/layout/hProcess7"/>
    <dgm:cxn modelId="{AACB024D-EC68-4366-86BA-4B5B96ECDBF6}" type="presParOf" srcId="{D7D79014-6348-4D53-859D-7FB6C8B2C153}" destId="{E636F56B-09B0-43E5-A7CF-C0C99BAFB7AA}" srcOrd="2" destOrd="0" presId="urn:microsoft.com/office/officeart/2005/8/layout/hProcess7"/>
    <dgm:cxn modelId="{D06ED1D4-FA56-4E41-84B4-8602AE75D114}" type="presParOf" srcId="{54AC663E-65C3-47B2-BEBF-5115C28022EE}" destId="{4310643F-258A-4E40-9A7B-53DB6E4252C2}" srcOrd="5" destOrd="0" presId="urn:microsoft.com/office/officeart/2005/8/layout/hProcess7"/>
    <dgm:cxn modelId="{A6DB7C38-A7C3-468F-BD77-ABE1A068A60C}" type="presParOf" srcId="{54AC663E-65C3-47B2-BEBF-5115C28022EE}" destId="{9A493E73-C4F5-4020-A221-FD915377CDFA}" srcOrd="6" destOrd="0" presId="urn:microsoft.com/office/officeart/2005/8/layout/hProcess7"/>
    <dgm:cxn modelId="{7BEC7DAC-6C58-484F-85A8-8477102D2CF4}" type="presParOf" srcId="{9A493E73-C4F5-4020-A221-FD915377CDFA}" destId="{BFFAFE62-5DC2-40B8-8729-62DA33B4A362}" srcOrd="0" destOrd="0" presId="urn:microsoft.com/office/officeart/2005/8/layout/hProcess7"/>
    <dgm:cxn modelId="{F5A3E26D-D9BC-404B-A9FD-B7A6982E2EBF}" type="presParOf" srcId="{9A493E73-C4F5-4020-A221-FD915377CDFA}" destId="{D4887CE7-9940-4EAD-98C7-810DF423C064}" srcOrd="1" destOrd="0" presId="urn:microsoft.com/office/officeart/2005/8/layout/hProcess7"/>
    <dgm:cxn modelId="{0B8A3982-5D80-4194-AB3E-6F6CD6E92658}" type="presParOf" srcId="{9A493E73-C4F5-4020-A221-FD915377CDFA}" destId="{D2CA44D5-5AD6-41DE-8639-4CA764BD02BA}" srcOrd="2" destOrd="0" presId="urn:microsoft.com/office/officeart/2005/8/layout/hProcess7"/>
    <dgm:cxn modelId="{6A7CF5E1-B5D0-4205-B57D-6E73B1CD3642}" type="presParOf" srcId="{54AC663E-65C3-47B2-BEBF-5115C28022EE}" destId="{AE893730-1958-48EB-8E6D-813A73BAB2CD}" srcOrd="7" destOrd="0" presId="urn:microsoft.com/office/officeart/2005/8/layout/hProcess7"/>
    <dgm:cxn modelId="{A54D0727-1168-47FD-AD2E-358BBF8C4B1E}" type="presParOf" srcId="{54AC663E-65C3-47B2-BEBF-5115C28022EE}" destId="{CB90DBED-1214-436A-9D6C-F81E46C01E28}" srcOrd="8" destOrd="0" presId="urn:microsoft.com/office/officeart/2005/8/layout/hProcess7"/>
    <dgm:cxn modelId="{6300E270-2851-43C5-9D51-6A4CF0B06282}" type="presParOf" srcId="{CB90DBED-1214-436A-9D6C-F81E46C01E28}" destId="{DC5535DF-C4ED-47F1-B156-77A8BC2147C2}" srcOrd="0" destOrd="0" presId="urn:microsoft.com/office/officeart/2005/8/layout/hProcess7"/>
    <dgm:cxn modelId="{21FFA77B-7CFA-4312-B105-CA3B9CF57A02}" type="presParOf" srcId="{CB90DBED-1214-436A-9D6C-F81E46C01E28}" destId="{CD271B0F-FE31-4D85-9939-16872386C8C2}" srcOrd="1" destOrd="0" presId="urn:microsoft.com/office/officeart/2005/8/layout/hProcess7"/>
    <dgm:cxn modelId="{46A9656C-7C36-4940-979D-85A4C1E4F54D}" type="presParOf" srcId="{CB90DBED-1214-436A-9D6C-F81E46C01E28}" destId="{7E24FABD-C975-4C00-812D-8B74AF0956B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818CF-197C-4743-9624-BB9B142246A3}">
      <dsp:nvSpPr>
        <dsp:cNvPr id="0" name=""/>
        <dsp:cNvSpPr/>
      </dsp:nvSpPr>
      <dsp:spPr>
        <a:xfrm rot="5400000">
          <a:off x="5664384" y="-2406514"/>
          <a:ext cx="662933" cy="56431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СТО НОСТРОЙ 1.0-2016 Система стандартизации национального объединения строителей.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Основные положения</a:t>
          </a:r>
        </a:p>
      </dsp:txBody>
      <dsp:txXfrm rot="-5400000">
        <a:off x="3174274" y="115958"/>
        <a:ext cx="5610792" cy="598209"/>
      </dsp:txXfrm>
    </dsp:sp>
    <dsp:sp modelId="{62E94159-AC9B-4BED-9B38-6C97893E531B}">
      <dsp:nvSpPr>
        <dsp:cNvPr id="0" name=""/>
        <dsp:cNvSpPr/>
      </dsp:nvSpPr>
      <dsp:spPr>
        <a:xfrm>
          <a:off x="0" y="729"/>
          <a:ext cx="31742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ГОСТ Р 1.0-2012 Стандартизация в Российской Федерации. </a:t>
          </a:r>
          <a:r>
            <a:rPr lang="ru-RU" sz="11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Основные положения</a:t>
          </a:r>
          <a:endParaRPr lang="ru-RU" sz="1100" kern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452" y="41181"/>
        <a:ext cx="3093370" cy="747762"/>
      </dsp:txXfrm>
    </dsp:sp>
    <dsp:sp modelId="{272933A0-A7B0-47A0-85B2-7AD3EC8E1487}">
      <dsp:nvSpPr>
        <dsp:cNvPr id="0" name=""/>
        <dsp:cNvSpPr/>
      </dsp:nvSpPr>
      <dsp:spPr>
        <a:xfrm rot="5400000">
          <a:off x="5556948" y="-1514944"/>
          <a:ext cx="866096" cy="56376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СТО НОСТРОЙ 1.1-2017 Система стандартизации Национального объединения строителей. Стандарты Национального объединения строителей.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разработки, утверждения, обновления и отмены</a:t>
          </a:r>
          <a:endParaRPr lang="ru-RU" sz="1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171175" y="913108"/>
        <a:ext cx="5595364" cy="781538"/>
      </dsp:txXfrm>
    </dsp:sp>
    <dsp:sp modelId="{CBCE0394-44EB-4449-910D-EFDD64E1B1A5}">
      <dsp:nvSpPr>
        <dsp:cNvPr id="0" name=""/>
        <dsp:cNvSpPr/>
      </dsp:nvSpPr>
      <dsp:spPr>
        <a:xfrm>
          <a:off x="0" y="889543"/>
          <a:ext cx="31711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1.2 Стандартизация в Российской Федерации.  Стандарты национальные Российской Федерации</a:t>
          </a:r>
          <a:r>
            <a:rPr lang="ru-RU" sz="11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 Правила разработки, утверждения, обновления и отмены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"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2" y="929995"/>
        <a:ext cx="3090270" cy="747762"/>
      </dsp:txXfrm>
    </dsp:sp>
    <dsp:sp modelId="{EEFB95C7-4D86-4AB6-B80A-2622E22F0DC9}">
      <dsp:nvSpPr>
        <dsp:cNvPr id="0" name=""/>
        <dsp:cNvSpPr/>
      </dsp:nvSpPr>
      <dsp:spPr>
        <a:xfrm rot="5400000">
          <a:off x="5612043" y="-628884"/>
          <a:ext cx="767617" cy="56431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 НОСТРОЙ 1.1-2016  Система стандартизации национального объединения строителей. </a:t>
          </a:r>
          <a:r>
            <a:rPr lang="ru-RU" sz="1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Стандарты саморегулируемой организации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 Порядок разработки, оформления, обозначения и отмены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174275" y="1846356"/>
        <a:ext cx="5605682" cy="692673"/>
      </dsp:txXfrm>
    </dsp:sp>
    <dsp:sp modelId="{DFC69936-B955-40C6-BAA4-AAAF3856ADF3}">
      <dsp:nvSpPr>
        <dsp:cNvPr id="0" name=""/>
        <dsp:cNvSpPr/>
      </dsp:nvSpPr>
      <dsp:spPr>
        <a:xfrm>
          <a:off x="0" y="1778358"/>
          <a:ext cx="31742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ГОСТ Р 1.4-2004 Стандартизация в Российской Федерации. </a:t>
          </a:r>
          <a:r>
            <a:rPr lang="ru-RU" sz="12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Стандарты организаций.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Общие положения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2" y="1818810"/>
        <a:ext cx="3093370" cy="747762"/>
      </dsp:txXfrm>
    </dsp:sp>
    <dsp:sp modelId="{350F97C6-ABF4-4B0F-B37F-75CBCF283316}">
      <dsp:nvSpPr>
        <dsp:cNvPr id="0" name=""/>
        <dsp:cNvSpPr/>
      </dsp:nvSpPr>
      <dsp:spPr>
        <a:xfrm rot="5400000">
          <a:off x="5393830" y="425803"/>
          <a:ext cx="1192332" cy="5637643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СТО НОСТРОЙ 1.2-2017 Система стандартизации Национального объединения строителей. Стандарты и рекомендации Национального объединения строителе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построения, содержания, изложения, оформления и обозначения</a:t>
          </a:r>
        </a:p>
      </dsp:txBody>
      <dsp:txXfrm rot="-5400000">
        <a:off x="3171175" y="2706664"/>
        <a:ext cx="5579438" cy="1075922"/>
      </dsp:txXfrm>
    </dsp:sp>
    <dsp:sp modelId="{8BEB40AA-213A-4E97-9C17-D0C34FBE521A}">
      <dsp:nvSpPr>
        <dsp:cNvPr id="0" name=""/>
        <dsp:cNvSpPr/>
      </dsp:nvSpPr>
      <dsp:spPr>
        <a:xfrm>
          <a:off x="0" y="2830291"/>
          <a:ext cx="31711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1.5 Стандартизация в Российской Федерации. Стандарты национальные. </a:t>
          </a:r>
          <a:r>
            <a:rPr lang="ru-RU" sz="11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Правила построения, изложения, оформления и обозначения</a:t>
          </a:r>
          <a:endParaRPr lang="ru-RU" sz="1100" kern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452" y="2870743"/>
        <a:ext cx="3090270" cy="747762"/>
      </dsp:txXfrm>
    </dsp:sp>
    <dsp:sp modelId="{F8A86FEA-79D2-414E-A489-BE1252EB111C}">
      <dsp:nvSpPr>
        <dsp:cNvPr id="0" name=""/>
        <dsp:cNvSpPr/>
      </dsp:nvSpPr>
      <dsp:spPr>
        <a:xfrm rot="5400000">
          <a:off x="5462827" y="1702752"/>
          <a:ext cx="1071559" cy="5637643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СТО НОСТРОЙ 1.3 Система стандартизации национального объединения строителей. </a:t>
          </a:r>
          <a:r>
            <a:rPr lang="ru-RU" sz="16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Проекты стандартов и рекомендаций</a:t>
          </a:r>
          <a:r>
            <a:rPr lang="ru-RU" sz="1600" b="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  </a:t>
          </a:r>
          <a:r>
            <a:rPr lang="ru-RU" sz="16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Правила организации и проведения редактирования, </a:t>
          </a:r>
          <a:r>
            <a:rPr lang="ru-RU" sz="1600" b="0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нормоконтроля</a:t>
          </a:r>
          <a:r>
            <a:rPr lang="ru-RU" sz="16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экспертизы и подготовки к утверждению</a:t>
          </a:r>
          <a:endParaRPr lang="ru-RU" sz="1600" b="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179786" y="4038103"/>
        <a:ext cx="5585334" cy="966941"/>
      </dsp:txXfrm>
    </dsp:sp>
    <dsp:sp modelId="{A820AC6C-4583-45E3-82A9-7A593946B569}">
      <dsp:nvSpPr>
        <dsp:cNvPr id="0" name=""/>
        <dsp:cNvSpPr/>
      </dsp:nvSpPr>
      <dsp:spPr>
        <a:xfrm>
          <a:off x="0" y="4003671"/>
          <a:ext cx="31711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ГОСТ Р ОСН  1.6 Стандартизация в Российской Федерации. </a:t>
          </a:r>
          <a:r>
            <a:rPr lang="ru-RU" sz="12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Проекты стандартов. Правила организации и проведения экспертизы</a:t>
          </a:r>
          <a:endParaRPr lang="ru-RU" sz="1200" kern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452" y="4044123"/>
        <a:ext cx="3090270" cy="747762"/>
      </dsp:txXfrm>
    </dsp:sp>
    <dsp:sp modelId="{3F839374-4F2D-46E2-A176-41DE80550FBF}">
      <dsp:nvSpPr>
        <dsp:cNvPr id="0" name=""/>
        <dsp:cNvSpPr/>
      </dsp:nvSpPr>
      <dsp:spPr>
        <a:xfrm>
          <a:off x="0" y="4995217"/>
          <a:ext cx="31742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ГОСТ Р 1.13-2004 Стандартизация в Российской Федерации. Уведомления о проектах документов в области стандартизации. Общие требования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2" y="5035669"/>
        <a:ext cx="3093370" cy="747762"/>
      </dsp:txXfrm>
    </dsp:sp>
    <dsp:sp modelId="{F28E2F71-303D-4164-AAF6-2B8DC4E63114}">
      <dsp:nvSpPr>
        <dsp:cNvPr id="0" name=""/>
        <dsp:cNvSpPr/>
      </dsp:nvSpPr>
      <dsp:spPr>
        <a:xfrm rot="5400000">
          <a:off x="5631245" y="2927608"/>
          <a:ext cx="662933" cy="56431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Порядок организации работ по формированию, ведению и реализации Программы стандартизации Национального объединения строителей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41135" y="5450080"/>
        <a:ext cx="5610792" cy="598209"/>
      </dsp:txXfrm>
    </dsp:sp>
    <dsp:sp modelId="{55A55088-F45C-4184-BFA3-219E2BD4A9B8}">
      <dsp:nvSpPr>
        <dsp:cNvPr id="0" name=""/>
        <dsp:cNvSpPr/>
      </dsp:nvSpPr>
      <dsp:spPr>
        <a:xfrm>
          <a:off x="0" y="5865318"/>
          <a:ext cx="3174274" cy="8286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ГОСТ Р 1.14-2009 Стандартизация в Российской Федерации. Программа разработки национальных стандартов. Требования к структуре, правила формирования, утверждения и контроля за реализацией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52" y="5905770"/>
        <a:ext cx="3093370" cy="747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DF2BB-8F54-4BC8-A014-6711BE2059E9}">
      <dsp:nvSpPr>
        <dsp:cNvPr id="0" name=""/>
        <dsp:cNvSpPr/>
      </dsp:nvSpPr>
      <dsp:spPr>
        <a:xfrm>
          <a:off x="692" y="0"/>
          <a:ext cx="2978050" cy="1146266"/>
        </a:xfrm>
        <a:prstGeom prst="roundRect">
          <a:avLst>
            <a:gd name="adj" fmla="val 5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7030A0"/>
              </a:solidFill>
            </a:rPr>
            <a:t>СТО ДЕЯТЕЛЬНОСТИ СРО</a:t>
          </a:r>
          <a:endParaRPr lang="ru-RU" sz="1000" b="1" kern="1200" dirty="0">
            <a:solidFill>
              <a:srgbClr val="7030A0"/>
            </a:solidFill>
          </a:endParaRPr>
        </a:p>
      </dsp:txBody>
      <dsp:txXfrm rot="16200000">
        <a:off x="-171471" y="172163"/>
        <a:ext cx="939938" cy="595610"/>
      </dsp:txXfrm>
    </dsp:sp>
    <dsp:sp modelId="{2E004803-8D7E-4FE4-8564-5329AC41DC6C}">
      <dsp:nvSpPr>
        <dsp:cNvPr id="0" name=""/>
        <dsp:cNvSpPr/>
      </dsp:nvSpPr>
      <dsp:spPr>
        <a:xfrm>
          <a:off x="596302" y="0"/>
          <a:ext cx="2218647" cy="11462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Унифицированные документы и правила саморегулирования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6302" y="0"/>
        <a:ext cx="2218647" cy="1146266"/>
      </dsp:txXfrm>
    </dsp:sp>
    <dsp:sp modelId="{3326BD7B-3FCD-4815-AF5E-BD4A444B55E8}">
      <dsp:nvSpPr>
        <dsp:cNvPr id="0" name=""/>
        <dsp:cNvSpPr/>
      </dsp:nvSpPr>
      <dsp:spPr>
        <a:xfrm>
          <a:off x="3082974" y="0"/>
          <a:ext cx="2978050" cy="1146266"/>
        </a:xfrm>
        <a:prstGeom prst="roundRect">
          <a:avLst>
            <a:gd name="adj" fmla="val 5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7030A0"/>
              </a:solidFill>
            </a:rPr>
            <a:t>Обсуждения</a:t>
          </a:r>
          <a:endParaRPr lang="ru-RU" sz="1400" b="1" kern="1200" dirty="0">
            <a:solidFill>
              <a:srgbClr val="7030A0"/>
            </a:solidFill>
          </a:endParaRPr>
        </a:p>
      </dsp:txBody>
      <dsp:txXfrm rot="16200000">
        <a:off x="2910810" y="172163"/>
        <a:ext cx="939938" cy="595610"/>
      </dsp:txXfrm>
    </dsp:sp>
    <dsp:sp modelId="{21165645-33F8-4BAB-915B-A6D20EC1801B}">
      <dsp:nvSpPr>
        <dsp:cNvPr id="0" name=""/>
        <dsp:cNvSpPr/>
      </dsp:nvSpPr>
      <dsp:spPr>
        <a:xfrm rot="5400000">
          <a:off x="2978131" y="729519"/>
          <a:ext cx="239466" cy="446707"/>
        </a:xfrm>
        <a:prstGeom prst="flowChartExtra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6F56B-09B0-43E5-A7CF-C0C99BAFB7AA}">
      <dsp:nvSpPr>
        <dsp:cNvPr id="0" name=""/>
        <dsp:cNvSpPr/>
      </dsp:nvSpPr>
      <dsp:spPr>
        <a:xfrm>
          <a:off x="3678584" y="0"/>
          <a:ext cx="2218647" cy="11462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Экспертный Совет НОСТРОЙ Протокол от 17.02.2017 №45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Проект плана разработки стандартов деятельности СРО</a:t>
          </a:r>
        </a:p>
      </dsp:txBody>
      <dsp:txXfrm>
        <a:off x="3678584" y="0"/>
        <a:ext cx="2218647" cy="1146266"/>
      </dsp:txXfrm>
    </dsp:sp>
    <dsp:sp modelId="{DC5535DF-C4ED-47F1-B156-77A8BC2147C2}">
      <dsp:nvSpPr>
        <dsp:cNvPr id="0" name=""/>
        <dsp:cNvSpPr/>
      </dsp:nvSpPr>
      <dsp:spPr>
        <a:xfrm>
          <a:off x="6165257" y="0"/>
          <a:ext cx="2978050" cy="1146266"/>
        </a:xfrm>
        <a:prstGeom prst="roundRect">
          <a:avLst>
            <a:gd name="adj" fmla="val 5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</a:t>
          </a:r>
          <a:r>
            <a:rPr lang="ru-RU" sz="1400" b="1" kern="1200" dirty="0" smtClean="0">
              <a:solidFill>
                <a:srgbClr val="7030A0"/>
              </a:solidFill>
            </a:rPr>
            <a:t>Раздел 1</a:t>
          </a:r>
          <a:endParaRPr lang="ru-RU" sz="1400" b="1" kern="1200" dirty="0">
            <a:solidFill>
              <a:srgbClr val="7030A0"/>
            </a:solidFill>
          </a:endParaRPr>
        </a:p>
      </dsp:txBody>
      <dsp:txXfrm rot="16200000">
        <a:off x="5993093" y="172163"/>
        <a:ext cx="939938" cy="595610"/>
      </dsp:txXfrm>
    </dsp:sp>
    <dsp:sp modelId="{D4887CE7-9940-4EAD-98C7-810DF423C064}">
      <dsp:nvSpPr>
        <dsp:cNvPr id="0" name=""/>
        <dsp:cNvSpPr/>
      </dsp:nvSpPr>
      <dsp:spPr>
        <a:xfrm rot="5400000">
          <a:off x="6068410" y="736703"/>
          <a:ext cx="223473" cy="446707"/>
        </a:xfrm>
        <a:prstGeom prst="flowChartExtra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4FABD-C975-4C00-812D-8B74AF0956B4}">
      <dsp:nvSpPr>
        <dsp:cNvPr id="0" name=""/>
        <dsp:cNvSpPr/>
      </dsp:nvSpPr>
      <dsp:spPr>
        <a:xfrm>
          <a:off x="6760867" y="0"/>
          <a:ext cx="2218647" cy="11462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002060"/>
              </a:solidFill>
            </a:rPr>
            <a:t>Программа стандартизации Предложения на разработку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002060"/>
              </a:solidFill>
            </a:rPr>
            <a:t>10 СТО деятельности СРО, в </a:t>
          </a:r>
          <a:r>
            <a:rPr lang="ru-RU" sz="1400" kern="1200" dirty="0" err="1" smtClean="0">
              <a:solidFill>
                <a:srgbClr val="002060"/>
              </a:solidFill>
            </a:rPr>
            <a:t>т.ч</a:t>
          </a:r>
          <a:r>
            <a:rPr lang="ru-RU" sz="1400" kern="1200" dirty="0" smtClean="0">
              <a:solidFill>
                <a:srgbClr val="002060"/>
              </a:solidFill>
            </a:rPr>
            <a:t>.</a:t>
          </a:r>
        </a:p>
      </dsp:txBody>
      <dsp:txXfrm>
        <a:off x="6760867" y="0"/>
        <a:ext cx="2218647" cy="1146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90042-359E-4D84-A03C-A02C6DB968A1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80365-F88C-4E42-B63D-B8E8C7AA8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2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A9706-1481-4E17-B0A0-4CF99D36593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7E24D-9C8F-452B-9747-F537784C79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19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435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93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16A8B-EBA1-480E-ACF3-183B3260A24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28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5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2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75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Примечание:  </a:t>
            </a:r>
          </a:p>
          <a:p>
            <a:pPr marL="0" indent="0">
              <a:buFontTx/>
              <a:buNone/>
            </a:pPr>
            <a:r>
              <a:rPr lang="ru-RU" dirty="0" smtClean="0"/>
              <a:t>1.Пункт 10 части 8 статьи 5520  </a:t>
            </a:r>
            <a:r>
              <a:rPr lang="ru-RU" dirty="0" err="1" smtClean="0"/>
              <a:t>ГрК</a:t>
            </a:r>
            <a:r>
              <a:rPr lang="ru-RU" dirty="0" smtClean="0"/>
              <a:t> РФ (в редакции подпункта «б» пункта 33 статьи 1 Федерального закона от 03 июля 2016 года №372-ФЗ, вступающие в силу с 01 июля 2017 года), определяет функции соответствующего  Национального объединения саморегулируемых организаций в части разработки и утверждения стандартов на процессы выполнения работ.</a:t>
            </a:r>
          </a:p>
          <a:p>
            <a:pPr marL="0" indent="0">
              <a:buFontTx/>
              <a:buNone/>
            </a:pPr>
            <a:r>
              <a:rPr lang="ru-RU" dirty="0" smtClean="0"/>
              <a:t>    2.Часть 4 статьи 24 Федерального закона от 01 декабря 2007 года № 315-ФЗ «О саморегулируемых организациях» устанавливает право членов ассоциации саморегулируемых организаций передать права на разработку единых стандартов и правил саморегулируемых организаций ассоциации.</a:t>
            </a:r>
          </a:p>
          <a:p>
            <a:pPr indent="-7938"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i="1" u="sng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</a:p>
          <a:p>
            <a:pPr indent="268288" algn="just"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Часть 4 статьи 24 Федерального закона от 01 декабря 2007 года № 315-ФЗ «О саморегулируемых организациях» устанавливает право членов ассоциации саморегулируемых организаций передать права на разработку единых стандартов и правил саморегулируемых организаций ассоциации.</a:t>
            </a:r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9 статьи 55</a:t>
            </a:r>
            <a:r>
              <a:rPr lang="ru-RU" sz="1200" i="1" baseline="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РФ стандарты саморегулируемой организации и внутренние документы не могут противоречить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РФ, законодательству РФ о техническом регулировании, а также стандартам на процессы выполнения работ по строительству,… утвержденным Национальным объединением саморегулируемых организаций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Согласно части 1 статьи 55</a:t>
            </a:r>
            <a:r>
              <a:rPr lang="ru-RU" sz="1200" i="1" baseline="300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РФ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аморегулируемая организация осуществляет контроль за деятельностью своих членов в части соблюдения ими требований к выдаче свидетельств о допуске, требований стандартов саморегулируемых организаций и правил саморегулирования в порядке, установленном правилами контроля в области саморегулирования, с учетом требований части 2 указанной статьи. Саморегулируемая организация также вправе осуществлять контроль за деятельностью своих членов в части соблюдения ими требований технических регламентов при выполнении инженерных изысканий, подготовке проектной документации, в процессе осуществления строительства, реконструкции, капитального ремонта объектов капитального строительства.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dirty="0" smtClean="0"/>
              <a:t>Примечание: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dirty="0" smtClean="0"/>
              <a:t>1. Пункт 2 статьи 30 Федерального закона от 12 января 1996 года №7-ФЗ «О некоммерческих организациях» в части правового регулирования принципов определения компетенции исполнительных органов некоммерческой организации, а именно отнесение к компетенции исполнительных органов решение всех вопросов, которые не составляют исключительную компетенцию других органов управления некоммерческой организации, определенную Федеральным законом «О некоммерческих организациях», иными федеральными законами и учредительными документами некоммерческой организации.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dirty="0" smtClean="0"/>
              <a:t>2. Часть 4 статьи 24 Федерального закона от 01 декабря 2007 года № 315-ФЗ «О саморегулируемых организациях» устанавливает право членов ассоциации саморегулируемых организаций передать права на разработку единых стандартов и правил саморегулируемых организаций ассоциации.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dirty="0" smtClean="0"/>
              <a:t>     Решение вопроса не является исключительной компетенцией Съезда и на основании пункта 2 статьи 30 Федерального закона от 12 января 1997 года №7-ФЗ «О некоммерческих организациях» может быть отнесено к компетенции в том числе коллегиального органа ассоциации.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2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4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42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37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Единая система управления охраной труда и промышленной безопасностью (ЕСУОТ и ПБ) ПАО «Газпром», содержащая описание обязанностей в области охраны труда, всех должностных лиц организации и дочерних обществ действует с 2001 года). 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Перестройка ЕСУОТ и ПБ под требования Типового положения о СУОТ может занять несколько лет;</a:t>
            </a:r>
            <a:endParaRPr lang="ru-RU" sz="1050" dirty="0" smtClean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внедрять СУОТ малые предприятия не спешат, поскольку под государственный надзор они попадают 1 раз в 10-15 лет. Более 10 лет малые предприятия не существуют</a:t>
            </a:r>
            <a:endParaRPr lang="ru-RU" sz="1050" dirty="0" smtClean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443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7E24D-9C8F-452B-9747-F537784C799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54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Отсутствие противоречий -  означает отсутствие</a:t>
            </a:r>
            <a:r>
              <a:rPr lang="ru-RU" baseline="0" dirty="0" smtClean="0"/>
              <a:t> противоречий с другими НПА, но </a:t>
            </a:r>
            <a:r>
              <a:rPr lang="ru-RU" dirty="0" smtClean="0"/>
              <a:t>не означает понятности, разумности или выполнимости требований.</a:t>
            </a:r>
          </a:p>
          <a:p>
            <a:pPr marL="228600" indent="-228600">
              <a:buAutoNum type="arabicPeriod"/>
            </a:pPr>
            <a:r>
              <a:rPr lang="ru-RU" dirty="0" smtClean="0"/>
              <a:t>Требования к продукции</a:t>
            </a:r>
            <a:r>
              <a:rPr lang="ru-RU" baseline="0" dirty="0" smtClean="0"/>
              <a:t> – означает установление в ПОТ требований к продукции, которые адресат Правил (работодатель) не в состоянии или не в праве выполнить. Требования к продукции – сфера технического регулирования, где Минтруд не вправе вводить обязательные требования.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Требования к проектированию – так или иначе должны быть реализованы в проекте (ПОС, ППР, проекте здания, проекте завода, технологии и т п.). Это – сфера технического регулирования.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ГК РФ, </a:t>
            </a:r>
            <a:r>
              <a:rPr lang="ru-RU" baseline="0" dirty="0" err="1" smtClean="0"/>
              <a:t>ГрК</a:t>
            </a:r>
            <a:r>
              <a:rPr lang="ru-RU" baseline="0" dirty="0" smtClean="0"/>
              <a:t> РФ – требования, которые касаются отношений, регулируемых гражданско-правовыми договорами между субъектами гражданских (градостроительных) отношений: подрядчик, заказчик, поставщик, исполнитель,…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Измерения – требования касающиеся обязательных требований, содержащих измеримые параметры, незначительное отклонение от которых не влияет на безопасность, но является условиям для применения санкций к работодателю. Для оценки соответствия этим требованиям необходимы аттестованные методики, которых в настоящее время нет и привлечение лабораторий, аккредитованных на данные виды измерений с использованием указанных методик (которых нет).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Сферы иных ФОИВ – бланкетные отсылочные нормы или конкретные требования, касающиеся обязательных требований, относящихся к другим сферам государственного регулирования, и соответственно, другим ФОИФ, что нарушает требования законодательства о защите прав юридических лиц.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Противоречия иным ПОТ – требования, введенные раньше принятия других ПОТ, которые эти же требования излагают в ином виде, иногда прямо противоречащем ПОТ в строительстве.</a:t>
            </a:r>
          </a:p>
          <a:p>
            <a:pPr marL="228600" indent="-228600">
              <a:buAutoNum type="arabicPeriod"/>
            </a:pPr>
            <a:r>
              <a:rPr lang="ru-RU" baseline="0" dirty="0" err="1" smtClean="0"/>
              <a:t>Протиоворечия</a:t>
            </a:r>
            <a:r>
              <a:rPr lang="ru-RU" baseline="0" dirty="0" smtClean="0"/>
              <a:t> ТК РФ – введение дополнительных требований к работодателю или работникам, не содержащимся в ТК РФ, нарушающие права работодателей или работников.</a:t>
            </a:r>
          </a:p>
          <a:p>
            <a:pPr marL="228600" indent="-228600">
              <a:buAutoNum type="arabicPeriod"/>
            </a:pPr>
            <a:endParaRPr lang="ru-RU" baseline="0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51C20-34EB-434E-B6D8-BCC2DD6F49D5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17.03.2017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9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759D-740A-4F4E-989D-48F180E6043F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2720-C29F-449A-89E8-468582060B49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73E2-93B6-4DE3-83AC-2CD9D10CF56E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EAA8-854F-429B-A6C1-97ED6DBAB4A6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AE59-CD9A-44CE-A637-5059C8674BB6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6124-4885-4A84-A893-9D9345331E5B}" type="datetime1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9F21-B3D0-4B44-83EE-E96FCB7FF18E}" type="datetime1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F8A6-5067-4EF3-8FDD-2444B70F950A}" type="datetime1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1D62-225A-48DC-BD2F-0779C7A17DC9}" type="datetime1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21F-ABEA-40C9-BEEA-EC607EAACD66}" type="datetime1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E23E-FC9B-400D-AA65-E2A5EC960A91}" type="datetime1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2992-59E5-497B-97B6-1ED0317FFEA2}" type="datetime1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e.fadeeva@nostroy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e.fadeeva@nostroy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microsoft.com/office/2007/relationships/diagramDrawing" Target="../diagrams/drawing2.xml"/><Relationship Id="rId5" Type="http://schemas.openxmlformats.org/officeDocument/2006/relationships/image" Target="../media/image3.jpeg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059832" y="6309320"/>
            <a:ext cx="6084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922259" y="3562260"/>
            <a:ext cx="1392636" cy="107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3562860"/>
            <a:ext cx="792088" cy="10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804248" y="2868179"/>
            <a:ext cx="1584176" cy="144097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596336" y="4353388"/>
            <a:ext cx="0" cy="86328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08304" y="4366972"/>
            <a:ext cx="0" cy="86409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447763" y="5373216"/>
            <a:ext cx="417646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1243972" y="1251284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099393"/>
            <a:ext cx="81369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Стандарты саморегулируемых организаций, как инструмент обеспечения безопасности труда в строительстве 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74232" y="412763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Фадеева Елена Николаевна </a:t>
            </a:r>
            <a:r>
              <a:rPr lang="ru-RU" dirty="0"/>
              <a:t>- директор Департамента технического регулирования Ассоциации «Национальное объединение строителей»</a:t>
            </a:r>
          </a:p>
          <a:p>
            <a:r>
              <a:rPr lang="ru-RU" dirty="0"/>
              <a:t>8 (915) 146-99-39</a:t>
            </a:r>
          </a:p>
          <a:p>
            <a:r>
              <a:rPr lang="ru-RU" dirty="0" smtClean="0">
                <a:hlinkClick r:id="rId7"/>
              </a:rPr>
              <a:t>e.fadeeva@nostroy.ru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465323"/>
      </p:ext>
    </p:extLst>
  </p:cSld>
  <p:clrMapOvr>
    <a:masterClrMapping/>
  </p:clrMapOvr>
  <p:transition spd="slow" advTm="10016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5414" y="95693"/>
            <a:ext cx="8787912" cy="13397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Результаты выявления норм ПОТ, </a:t>
            </a:r>
            <a:r>
              <a:rPr lang="ru-RU" sz="2400" b="1" dirty="0">
                <a:solidFill>
                  <a:srgbClr val="0070C0"/>
                </a:solidFill>
              </a:rPr>
              <a:t>касающихся требований к продукции и к связанными с продукцией процессами её </a:t>
            </a:r>
            <a:r>
              <a:rPr lang="ru-RU" sz="2400" b="1" dirty="0" smtClean="0">
                <a:solidFill>
                  <a:srgbClr val="0070C0"/>
                </a:solidFill>
              </a:rPr>
              <a:t>проектирования, производства </a:t>
            </a:r>
            <a:r>
              <a:rPr lang="ru-RU" sz="2400" b="1" dirty="0">
                <a:solidFill>
                  <a:srgbClr val="0070C0"/>
                </a:solidFill>
              </a:rPr>
              <a:t>и эксплуатации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414" y="1516139"/>
            <a:ext cx="866493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3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0327" y="1355523"/>
            <a:ext cx="8933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363174" y="1355523"/>
          <a:ext cx="8129413" cy="504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515574" y="1507923"/>
          <a:ext cx="8129413" cy="504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439374" y="1422688"/>
          <a:ext cx="8129413" cy="504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509" y="62678"/>
            <a:ext cx="8229600" cy="988258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Типовое положение о Системе управления охраной труда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878" y="2216278"/>
            <a:ext cx="5055218" cy="2944824"/>
          </a:xfrm>
        </p:spPr>
        <p:txBody>
          <a:bodyPr>
            <a:normAutofit/>
          </a:bodyPr>
          <a:lstStyle/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Повышения качественного уровня работы используемого оборудования</a:t>
            </a: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Своевременности квалификационной подготовки</a:t>
            </a:r>
          </a:p>
          <a:p>
            <a:pPr marL="36000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Обеспечения работников средствами коллективной и индивидуальной защиты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Скругленный прямоугольник 10"/>
          <p:cNvSpPr/>
          <p:nvPr/>
        </p:nvSpPr>
        <p:spPr>
          <a:xfrm>
            <a:off x="5428854" y="2120217"/>
            <a:ext cx="3185425" cy="815391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Группы стандартов на процессы выполнения строительных работ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0878" y="1234830"/>
            <a:ext cx="8549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Первоочередные задачи системы:</a:t>
            </a:r>
          </a:p>
          <a:p>
            <a:pPr>
              <a:buFontTx/>
              <a:buChar char="-"/>
            </a:pPr>
            <a:r>
              <a:rPr lang="ru-RU" sz="2400" dirty="0" smtClean="0"/>
              <a:t> Минимизация </a:t>
            </a:r>
            <a:r>
              <a:rPr lang="ru-RU" sz="2400" dirty="0"/>
              <a:t>количества случаев травматизма посредством: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38211" y="4935743"/>
            <a:ext cx="7557898" cy="5170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Единые стандарты  деятельности саморегулируемой организации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36096" y="3016479"/>
            <a:ext cx="3217720" cy="94612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Группы стандартов профессиональных и квалификационных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74048" y="5550523"/>
            <a:ext cx="2943112" cy="517063"/>
          </a:xfrm>
          <a:prstGeom prst="round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Формализуют требования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5559591"/>
            <a:ext cx="2943112" cy="517063"/>
          </a:xfrm>
          <a:prstGeom prst="round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Обеспечивают контроль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28854" y="4005915"/>
            <a:ext cx="3185425" cy="815391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Правила и нормы охраны труда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148064" y="2316057"/>
            <a:ext cx="432048" cy="41679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148064" y="3300851"/>
            <a:ext cx="432048" cy="41679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327177" y="4205211"/>
            <a:ext cx="432048" cy="41679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" y="955251"/>
            <a:ext cx="7776864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6308359" y="2386029"/>
            <a:ext cx="2793212" cy="5170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Единые стандарты  саморегулируемой организации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Стандарты как инструмент внедрения и контроля выполнения требований безопасности </a:t>
            </a:r>
            <a:r>
              <a:rPr lang="ru-RU" sz="2000" b="1" dirty="0" smtClean="0"/>
              <a:t>производства работ </a:t>
            </a:r>
            <a:r>
              <a:rPr lang="ru-RU" sz="2000" b="1" dirty="0"/>
              <a:t>и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охраны труда </a:t>
            </a:r>
            <a:endParaRPr lang="ru-RU" sz="2000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4725144"/>
            <a:ext cx="2505180" cy="51669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стандарты </a:t>
            </a:r>
            <a:r>
              <a:rPr lang="ru-RU" sz="1400" dirty="0">
                <a:solidFill>
                  <a:schemeClr val="bg1"/>
                </a:solidFill>
              </a:rPr>
              <a:t>на процессы выполнения </a:t>
            </a:r>
            <a:r>
              <a:rPr lang="ru-RU" sz="1400" dirty="0" smtClean="0">
                <a:solidFill>
                  <a:schemeClr val="bg1"/>
                </a:solidFill>
              </a:rPr>
              <a:t>работ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5661248"/>
            <a:ext cx="2505180" cy="42967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Единые </a:t>
            </a:r>
            <a:r>
              <a:rPr lang="ru-RU" sz="1400" dirty="0" smtClean="0">
                <a:solidFill>
                  <a:schemeClr val="bg1"/>
                </a:solidFill>
              </a:rPr>
              <a:t>квалификационные  </a:t>
            </a:r>
            <a:r>
              <a:rPr lang="ru-RU" sz="1400" dirty="0">
                <a:solidFill>
                  <a:schemeClr val="bg1"/>
                </a:solidFill>
              </a:rPr>
              <a:t>стандарты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13113" y="2927020"/>
            <a:ext cx="2793212" cy="517063"/>
          </a:xfrm>
          <a:prstGeom prst="round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ПРИМЕРНОЕ ПОЛОЖЕНИЕ О СУОТ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059832" y="6309320"/>
            <a:ext cx="6084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922259" y="3562260"/>
            <a:ext cx="1392636" cy="107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3562860"/>
            <a:ext cx="792088" cy="10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596336" y="4353388"/>
            <a:ext cx="0" cy="86328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08304" y="4366972"/>
            <a:ext cx="0" cy="86409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447763" y="5373216"/>
            <a:ext cx="417646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1243972" y="1251284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924" y="1425642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+mj-lt"/>
                <a:ea typeface="+mj-ea"/>
                <a:cs typeface="+mj-cs"/>
              </a:rPr>
              <a:t>НОСТРОЙ</a:t>
            </a:r>
            <a:r>
              <a:rPr lang="ru-RU" sz="1600" b="1" dirty="0">
                <a:latin typeface="+mj-lt"/>
                <a:ea typeface="+mj-ea"/>
                <a:cs typeface="+mj-cs"/>
              </a:rPr>
              <a:t>, как общероссийское отраслевое объединение </a:t>
            </a:r>
            <a:r>
              <a:rPr lang="ru-RU" sz="1600" b="1" dirty="0" smtClean="0">
                <a:latin typeface="+mj-lt"/>
                <a:ea typeface="+mj-ea"/>
                <a:cs typeface="+mj-cs"/>
              </a:rPr>
              <a:t>является соисполнителем по ряду мероприятий</a:t>
            </a:r>
            <a:endParaRPr lang="ru-RU" sz="1600" b="1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4247" y="2327722"/>
            <a:ext cx="3899295" cy="7602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Минстрой и Минтруд направлен отчет о реализации ряда пунктов Плана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438556" y="1782934"/>
            <a:ext cx="464581" cy="513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486018" y="1227401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10584" y="2341908"/>
            <a:ext cx="3899295" cy="5253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2017 год запланировано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16511" y="3149677"/>
            <a:ext cx="38879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анализ </a:t>
            </a:r>
            <a:r>
              <a:rPr lang="ru-RU" sz="1600" dirty="0"/>
              <a:t>действующего законодательства, регулирующего вопросы охраны труда на предмет </a:t>
            </a:r>
            <a:r>
              <a:rPr lang="ru-RU" sz="1600" dirty="0" smtClean="0"/>
              <a:t>оценки </a:t>
            </a:r>
            <a:r>
              <a:rPr lang="ru-RU" sz="1600" dirty="0"/>
              <a:t>требований по обеспечению безопасных условий труда на рабочих местах </a:t>
            </a:r>
            <a:r>
              <a:rPr lang="ru-RU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анализ Правил </a:t>
            </a:r>
            <a:r>
              <a:rPr lang="ru-RU" sz="1600" dirty="0"/>
              <a:t>по охране труда в строительстве и других правил по охране труда, действующих в Российской Федерации, на предмет согласованности с подготовкой предложений по внесению </a:t>
            </a:r>
            <a:r>
              <a:rPr lang="ru-RU" sz="1600" dirty="0" smtClean="0"/>
              <a:t>изменений</a:t>
            </a:r>
            <a:endParaRPr lang="ru-RU" sz="1600" i="1" dirty="0" smtClean="0">
              <a:latin typeface="Cambria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20643" y="3047960"/>
            <a:ext cx="4623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 smtClean="0"/>
              <a:t>разработка систему </a:t>
            </a:r>
            <a:r>
              <a:rPr lang="ru-RU" dirty="0"/>
              <a:t>мониторинга по внедрению </a:t>
            </a:r>
            <a:r>
              <a:rPr lang="ru-RU" dirty="0" smtClean="0"/>
              <a:t>СУОТ с строительных организациях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520643" y="3674460"/>
            <a:ext cx="4429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 smtClean="0"/>
              <a:t>разработка унифицированного документа </a:t>
            </a:r>
            <a:r>
              <a:rPr lang="ru-RU" dirty="0"/>
              <a:t>саморегулируемых организаций (стандарта</a:t>
            </a:r>
            <a:r>
              <a:rPr lang="ru-RU" dirty="0" smtClean="0"/>
              <a:t>) по СУОТ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520643" y="4563280"/>
            <a:ext cx="4452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dirty="0" smtClean="0"/>
              <a:t>подготовка </a:t>
            </a:r>
            <a:r>
              <a:rPr lang="ru-RU" dirty="0"/>
              <a:t>предложения по созданию и внедрению системы мониторинга и анализа информации по случаям производственного травматизма в строительных организациях – членах отраслевых объединений </a:t>
            </a:r>
            <a:r>
              <a:rPr lang="ru-RU" dirty="0" smtClean="0"/>
              <a:t>работодателей</a:t>
            </a:r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6384243" y="1759667"/>
            <a:ext cx="447008" cy="549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2272" y="-38618"/>
            <a:ext cx="8681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+mj-lt"/>
                <a:ea typeface="+mj-ea"/>
                <a:cs typeface="+mj-cs"/>
              </a:rPr>
              <a:t>План мероприятий по снижению производственного травматизма в строительной отрасли на 2017 год, утвержден Минстроем России и Минтрудом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России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42520"/>
      </p:ext>
    </p:extLst>
  </p:cSld>
  <p:clrMapOvr>
    <a:masterClrMapping/>
  </p:clrMapOvr>
  <p:transition spd="slow" advTm="10016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059832" y="6309320"/>
            <a:ext cx="6084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922259" y="3562260"/>
            <a:ext cx="1392636" cy="107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486018" y="3956937"/>
            <a:ext cx="792088" cy="10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596336" y="4353388"/>
            <a:ext cx="0" cy="86328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08304" y="4366972"/>
            <a:ext cx="0" cy="86409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447763" y="5373216"/>
            <a:ext cx="417646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Прямоугольник 25"/>
          <p:cNvSpPr/>
          <p:nvPr/>
        </p:nvSpPr>
        <p:spPr>
          <a:xfrm>
            <a:off x="5486018" y="1227401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8924" y="1425494"/>
            <a:ext cx="7560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374232" y="412763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Фадеева Елена Николаевна </a:t>
            </a:r>
            <a:r>
              <a:rPr lang="ru-RU" dirty="0"/>
              <a:t>- директор Департамента технического регулирования Ассоциации «Национальное объединение строителей»</a:t>
            </a:r>
          </a:p>
          <a:p>
            <a:r>
              <a:rPr lang="ru-RU" dirty="0"/>
              <a:t>8 (915) 146-99-39</a:t>
            </a:r>
          </a:p>
          <a:p>
            <a:r>
              <a:rPr lang="ru-RU" dirty="0" smtClean="0">
                <a:hlinkClick r:id="rId7"/>
              </a:rPr>
              <a:t>e.fadeeva@nostroy.ru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6282241"/>
      </p:ext>
    </p:extLst>
  </p:cSld>
  <p:clrMapOvr>
    <a:masterClrMapping/>
  </p:clrMapOvr>
  <p:transition spd="slow" advTm="1001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059832" y="6309320"/>
            <a:ext cx="6084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922259" y="3562260"/>
            <a:ext cx="1392636" cy="107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3562860"/>
            <a:ext cx="792088" cy="10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804248" y="2868179"/>
            <a:ext cx="1584176" cy="144097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596336" y="4353388"/>
            <a:ext cx="0" cy="86328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08304" y="4366972"/>
            <a:ext cx="0" cy="86409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447763" y="5373216"/>
            <a:ext cx="417646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1243972" y="1251284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6569" y="1281945"/>
            <a:ext cx="40765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Cambria" panose="02040503050406030204" pitchFamily="18" charset="0"/>
              </a:rPr>
              <a:t>Приказ Минтруда России от 01.06.2015 № 336-н «Об утверждении Правил по охране труда в </a:t>
            </a:r>
            <a:r>
              <a:rPr lang="ru-RU" sz="1600" dirty="0" smtClean="0">
                <a:latin typeface="Cambria" panose="02040503050406030204" pitchFamily="18" charset="0"/>
              </a:rPr>
              <a:t>строительстве»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Cambria" panose="02040503050406030204" pitchFamily="18" charset="0"/>
              </a:rPr>
              <a:t>Правила по охране труда для специальных видов работ</a:t>
            </a:r>
          </a:p>
          <a:p>
            <a:pPr algn="ctr"/>
            <a:r>
              <a:rPr lang="ru-RU" sz="1600" b="1" dirty="0" smtClean="0">
                <a:latin typeface="Cambria" panose="02040503050406030204" pitchFamily="18" charset="0"/>
              </a:rPr>
              <a:t>устанавливают </a:t>
            </a:r>
            <a:r>
              <a:rPr lang="ru-RU" sz="1600" b="1" dirty="0">
                <a:latin typeface="Cambria" panose="02040503050406030204" pitchFamily="18" charset="0"/>
              </a:rPr>
              <a:t>государственные нормативные требования охраны труда при проведении строительного производства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Cambria" panose="02040503050406030204" pitchFamily="18" charset="0"/>
              </a:rPr>
              <a:t>Приказ Минтруда России 19 </a:t>
            </a:r>
            <a:r>
              <a:rPr lang="ru-RU" sz="1600" dirty="0">
                <a:latin typeface="Cambria" panose="02040503050406030204" pitchFamily="18" charset="0"/>
              </a:rPr>
              <a:t>августа 2016 </a:t>
            </a:r>
            <a:r>
              <a:rPr lang="ru-RU" sz="1600" dirty="0" smtClean="0">
                <a:latin typeface="Cambria" panose="02040503050406030204" pitchFamily="18" charset="0"/>
              </a:rPr>
              <a:t>№ </a:t>
            </a:r>
            <a:r>
              <a:rPr lang="ru-RU" sz="1600" dirty="0">
                <a:latin typeface="Cambria" panose="02040503050406030204" pitchFamily="18" charset="0"/>
              </a:rPr>
              <a:t>438 от </a:t>
            </a:r>
            <a:r>
              <a:rPr lang="ru-RU" sz="1600" dirty="0" smtClean="0">
                <a:latin typeface="Cambria" panose="02040503050406030204" pitchFamily="18" charset="0"/>
              </a:rPr>
              <a:t>«</a:t>
            </a:r>
            <a:r>
              <a:rPr lang="ru-RU" sz="1600" dirty="0">
                <a:latin typeface="Cambria" panose="02040503050406030204" pitchFamily="18" charset="0"/>
              </a:rPr>
              <a:t>Об утверждении Типового положения о системе управления охраной труда</a:t>
            </a:r>
            <a:r>
              <a:rPr lang="ru-RU" sz="1600" dirty="0" smtClean="0">
                <a:latin typeface="Cambria" panose="02040503050406030204" pitchFamily="18" charset="0"/>
              </a:rPr>
              <a:t>»</a:t>
            </a:r>
            <a:endParaRPr lang="ru-RU" sz="1600" dirty="0">
              <a:latin typeface="Cambria" panose="020405030504060302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116631"/>
            <a:ext cx="3609766" cy="1049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Градостроительный кодекс РФ</a:t>
            </a:r>
          </a:p>
          <a:p>
            <a:pPr algn="ctr"/>
            <a:r>
              <a:rPr lang="ru-RU" i="1" dirty="0" smtClean="0">
                <a:latin typeface="Cambria" panose="02040503050406030204" pitchFamily="18" charset="0"/>
              </a:rPr>
              <a:t>ч. </a:t>
            </a:r>
            <a:r>
              <a:rPr lang="ru-RU" i="1" dirty="0">
                <a:latin typeface="Cambria" panose="02040503050406030204" pitchFamily="18" charset="0"/>
              </a:rPr>
              <a:t>1 ст. </a:t>
            </a:r>
            <a:r>
              <a:rPr lang="ru-RU" i="1" dirty="0" smtClean="0">
                <a:latin typeface="Cambria" panose="02040503050406030204" pitchFamily="18" charset="0"/>
              </a:rPr>
              <a:t>55.1</a:t>
            </a:r>
          </a:p>
          <a:p>
            <a:pPr algn="ctr"/>
            <a:r>
              <a:rPr lang="ru-RU" i="1" dirty="0">
                <a:latin typeface="Cambria" panose="02040503050406030204" pitchFamily="18" charset="0"/>
              </a:rPr>
              <a:t>ч</a:t>
            </a:r>
            <a:r>
              <a:rPr lang="ru-RU" i="1" dirty="0" smtClean="0">
                <a:latin typeface="Cambria" panose="02040503050406030204" pitchFamily="18" charset="0"/>
              </a:rPr>
              <a:t>. </a:t>
            </a:r>
            <a:r>
              <a:rPr lang="ru-RU" i="1" dirty="0">
                <a:latin typeface="Cambria" panose="02040503050406030204" pitchFamily="18" charset="0"/>
              </a:rPr>
              <a:t>1 ст. 60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0946" y="116632"/>
            <a:ext cx="3899295" cy="1049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Трудовой кодекс РФ</a:t>
            </a:r>
          </a:p>
          <a:p>
            <a:pPr algn="ctr"/>
            <a:r>
              <a:rPr lang="ru-RU" dirty="0"/>
              <a:t>Раздел X. ОХРАНА </a:t>
            </a:r>
            <a:r>
              <a:rPr lang="ru-RU" dirty="0" smtClean="0"/>
              <a:t>ТРУДА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3499" y="1295325"/>
            <a:ext cx="39030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Cambria" panose="02040503050406030204" pitchFamily="18" charset="0"/>
              </a:rPr>
              <a:t>О</a:t>
            </a:r>
            <a:r>
              <a:rPr lang="ru-RU" sz="1600" dirty="0" smtClean="0">
                <a:latin typeface="Cambria" panose="02040503050406030204" pitchFamily="18" charset="0"/>
              </a:rPr>
              <a:t>дна </a:t>
            </a:r>
            <a:r>
              <a:rPr lang="ru-RU" sz="1600" dirty="0">
                <a:latin typeface="Cambria" panose="02040503050406030204" pitchFamily="18" charset="0"/>
              </a:rPr>
              <a:t>из основных целей </a:t>
            </a:r>
            <a:r>
              <a:rPr lang="ru-RU" sz="1600" dirty="0" smtClean="0">
                <a:latin typeface="Cambria" panose="02040503050406030204" pitchFamily="18" charset="0"/>
              </a:rPr>
              <a:t>СРО строительной </a:t>
            </a:r>
            <a:r>
              <a:rPr lang="ru-RU" sz="1600" dirty="0">
                <a:latin typeface="Cambria" panose="02040503050406030204" pitchFamily="18" charset="0"/>
              </a:rPr>
              <a:t>отрасли </a:t>
            </a:r>
            <a:r>
              <a:rPr lang="ru-RU" sz="1600" dirty="0" smtClean="0">
                <a:latin typeface="Cambria" panose="02040503050406030204" pitchFamily="18" charset="0"/>
              </a:rPr>
              <a:t>– предупреждение </a:t>
            </a:r>
            <a:r>
              <a:rPr lang="ru-RU" sz="1600" dirty="0">
                <a:latin typeface="Cambria" panose="02040503050406030204" pitchFamily="18" charset="0"/>
              </a:rPr>
              <a:t>причинения вреда жизни или здоровью физических лиц вследствие недостатков работ, которые оказывают влияние на безопасность объектов капитального строительства и выполняются членами </a:t>
            </a:r>
            <a:r>
              <a:rPr lang="ru-RU" sz="1600" dirty="0" smtClean="0">
                <a:latin typeface="Cambria" panose="02040503050406030204" pitchFamily="18" charset="0"/>
              </a:rPr>
              <a:t>СРО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Cambria" panose="02040503050406030204" pitchFamily="18" charset="0"/>
              </a:rPr>
              <a:t>Случаи причинения вреда подлежат </a:t>
            </a:r>
            <a:r>
              <a:rPr lang="ru-RU" sz="1600" dirty="0">
                <a:latin typeface="Cambria" panose="02040503050406030204" pitchFamily="18" charset="0"/>
              </a:rPr>
              <a:t>возмещению с выплатой </a:t>
            </a:r>
            <a:r>
              <a:rPr lang="ru-RU" sz="1600" dirty="0" smtClean="0">
                <a:latin typeface="Cambria" panose="02040503050406030204" pitchFamily="18" charset="0"/>
              </a:rPr>
              <a:t>компенсации сверх </a:t>
            </a:r>
            <a:r>
              <a:rPr lang="ru-RU" sz="1600" dirty="0">
                <a:latin typeface="Cambria" panose="02040503050406030204" pitchFamily="18" charset="0"/>
              </a:rPr>
              <a:t>его </a:t>
            </a:r>
            <a:r>
              <a:rPr lang="ru-RU" sz="1600" dirty="0" smtClean="0">
                <a:latin typeface="Cambria" panose="02040503050406030204" pitchFamily="18" charset="0"/>
              </a:rPr>
              <a:t>возмещения</a:t>
            </a:r>
            <a:r>
              <a:rPr lang="ru-RU" sz="1600" dirty="0">
                <a:latin typeface="Cambria" panose="02040503050406030204" pitchFamily="18" charset="0"/>
              </a:rPr>
              <a:t>. </a:t>
            </a:r>
            <a:endParaRPr lang="ru-RU" sz="1600" i="1" dirty="0" smtClean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477" y="4513188"/>
            <a:ext cx="821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Cambria" panose="02040503050406030204" pitchFamily="18" charset="0"/>
              </a:rPr>
              <a:t>В целях соблюдения интересов СРО одна из основных задач НОСТРОЙ –  </a:t>
            </a:r>
            <a:r>
              <a:rPr lang="ru-RU" sz="1400" dirty="0" smtClean="0">
                <a:latin typeface="Cambria" panose="02040503050406030204" pitchFamily="18" charset="0"/>
              </a:rPr>
              <a:t>участие </a:t>
            </a:r>
            <a:r>
              <a:rPr lang="ru-RU" sz="1400" dirty="0">
                <a:latin typeface="Cambria" panose="02040503050406030204" pitchFamily="18" charset="0"/>
              </a:rPr>
              <a:t>в формировании предложений по выработке государственной политики в области строительства, в том числе, обеспечение безопасности   на строительных </a:t>
            </a:r>
            <a:r>
              <a:rPr lang="ru-RU" sz="1400" dirty="0" smtClean="0">
                <a:latin typeface="Cambria" panose="02040503050406030204" pitchFamily="18" charset="0"/>
              </a:rPr>
              <a:t>объектах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 Создание </a:t>
            </a:r>
            <a:r>
              <a:rPr lang="ru-RU" sz="1600" b="1" dirty="0"/>
              <a:t>системы контроля со стороны </a:t>
            </a:r>
            <a:r>
              <a:rPr lang="ru-RU" sz="1600" b="1" dirty="0" smtClean="0"/>
              <a:t>СРО </a:t>
            </a:r>
            <a:r>
              <a:rPr lang="ru-RU" sz="1600" b="1" dirty="0"/>
              <a:t>за деятельностью своих членов </a:t>
            </a:r>
            <a:r>
              <a:rPr lang="ru-RU" sz="1600" b="1" dirty="0" smtClean="0"/>
              <a:t> в </a:t>
            </a:r>
            <a:r>
              <a:rPr lang="ru-RU" sz="1600" b="1" dirty="0"/>
              <a:t>части организации строительного производства с учетом требований безопасности </a:t>
            </a:r>
            <a:r>
              <a:rPr lang="ru-RU" sz="1600" b="1" dirty="0" smtClean="0"/>
              <a:t>выполнения работ и </a:t>
            </a:r>
            <a:r>
              <a:rPr lang="ru-RU" sz="1600" b="1" dirty="0"/>
              <a:t>государственных нормативных требований охраны труда существенно снизит производственный травматизм </a:t>
            </a:r>
            <a:r>
              <a:rPr lang="ru-RU" sz="1600" b="1" dirty="0" smtClean="0"/>
              <a:t> на </a:t>
            </a:r>
            <a:r>
              <a:rPr lang="ru-RU" sz="1600" b="1" dirty="0"/>
              <a:t>строительных объектах.</a:t>
            </a:r>
          </a:p>
          <a:p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14779"/>
      </p:ext>
    </p:extLst>
  </p:cSld>
  <p:clrMapOvr>
    <a:masterClrMapping/>
  </p:clrMapOvr>
  <p:transition spd="slow" advTm="10016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059832" y="6309320"/>
            <a:ext cx="6084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922259" y="3562260"/>
            <a:ext cx="1392636" cy="107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3562860"/>
            <a:ext cx="792088" cy="10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804248" y="2868179"/>
            <a:ext cx="1584176" cy="144097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7596336" y="4353388"/>
            <a:ext cx="0" cy="86328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08304" y="4366972"/>
            <a:ext cx="0" cy="86409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447763" y="5373216"/>
            <a:ext cx="4176464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1243972" y="1251284"/>
            <a:ext cx="6668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51311" y="238603"/>
            <a:ext cx="8242902" cy="1655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НОСТРОЙ</a:t>
            </a:r>
          </a:p>
          <a:p>
            <a:pPr algn="l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 предмет деятельности Ассоциации «Национальное объединение строителей»:</a:t>
            </a:r>
          </a:p>
          <a:p>
            <a:pPr algn="l"/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288" algn="just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2.2.18 разработка в соответствии с действующим законодательством Российской Федерации:</a:t>
            </a:r>
          </a:p>
          <a:p>
            <a:pPr indent="268288" algn="just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на процессы выполнения работ по строительству</a:t>
            </a: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реконструкции, капитальному ремонту объектов капитального строительства; </a:t>
            </a:r>
          </a:p>
          <a:p>
            <a:pPr indent="268288" algn="just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стандартов саморегулируемых организаций</a:t>
            </a:r>
            <a:r>
              <a:rPr lang="ru-RU" alt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стандартов</a:t>
            </a: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351619" y="1894366"/>
            <a:ext cx="8378888" cy="752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763" algn="l">
              <a:buClr>
                <a:schemeClr val="accent3"/>
              </a:buClr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5.1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Члены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Ассоциации имеют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право: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-4763" algn="just">
              <a:buClr>
                <a:schemeClr val="accent3"/>
              </a:buClr>
              <a:buFont typeface="Wingdings 2"/>
              <a:buNone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13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передать Ассоциации право на разработку единых стандартов саморегулируемых организаций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в том числе квалификационных стандартов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369166" y="2673998"/>
            <a:ext cx="8523314" cy="3563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buClr>
                <a:schemeClr val="accent3"/>
              </a:buClr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п. 5.2 Члены Ассоциации обязаны:</a:t>
            </a:r>
          </a:p>
          <a:p>
            <a:pPr indent="268288" algn="just"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соблюдать требования стандартов на процессы выполнения работ по строительству, реконструкции, капитальному ремонту объектов капитального строительства, утвержденных Ассоциацией;</a:t>
            </a:r>
          </a:p>
          <a:p>
            <a:pPr indent="268288" algn="just"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обеспечивать внедрение и применение организациями – членами саморегулируемых организаций стандартов на процессы выполнения работ по строительству, реконструкции, капитальному ремонту объектов капитального строительства, утвержденных Ассоциацией; </a:t>
            </a:r>
          </a:p>
          <a:p>
            <a:pPr indent="268288" algn="just"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осуществлять контроль за соблюдением членами саморегулируемых организаций требований, установленных в стандартах на процессы выполнения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  по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строительству, реконструкции, капитальному ремонту объектов капитального строительства, утвержденных Ассоциацией;</a:t>
            </a:r>
          </a:p>
          <a:p>
            <a:pPr indent="268288" algn="just"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соблюдать требования единых стандартов саморегулируемых организаций, в том числе квалификационных стандартов, утвержденных Ассоциацией в соответствии с действующим законодательством Российской Федерации;</a:t>
            </a:r>
          </a:p>
          <a:p>
            <a:pPr indent="268288" algn="just">
              <a:spcAft>
                <a:spcPts val="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осуществлять контроль за соблюдением членами саморегулируемой организации требований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стандартов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саморегулируемой организаций.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48228" y="3033149"/>
            <a:ext cx="3548643" cy="22930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стандартов </a:t>
            </a:r>
            <a:r>
              <a:rPr lang="ru-RU" sz="1400" dirty="0">
                <a:solidFill>
                  <a:schemeClr val="bg1"/>
                </a:solidFill>
              </a:rPr>
              <a:t>на процессы выполнения </a:t>
            </a:r>
            <a:r>
              <a:rPr lang="ru-RU" sz="1400" dirty="0" smtClean="0">
                <a:solidFill>
                  <a:schemeClr val="bg1"/>
                </a:solidFill>
              </a:rPr>
              <a:t>работ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083" y="3735879"/>
            <a:ext cx="3548643" cy="25047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стандартов </a:t>
            </a:r>
            <a:r>
              <a:rPr lang="ru-RU" sz="1400" dirty="0">
                <a:solidFill>
                  <a:schemeClr val="bg1"/>
                </a:solidFill>
              </a:rPr>
              <a:t>на процессы выполнения </a:t>
            </a:r>
            <a:r>
              <a:rPr lang="ru-RU" sz="1400" dirty="0" smtClean="0">
                <a:solidFill>
                  <a:schemeClr val="bg1"/>
                </a:solidFill>
              </a:rPr>
              <a:t>работ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00621" y="4468037"/>
            <a:ext cx="3428548" cy="17716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bg1"/>
                </a:solidFill>
              </a:rPr>
              <a:t>стандартов </a:t>
            </a:r>
            <a:r>
              <a:rPr lang="ru-RU" sz="1350" dirty="0">
                <a:solidFill>
                  <a:schemeClr val="bg1"/>
                </a:solidFill>
              </a:rPr>
              <a:t>на процессы выполнения </a:t>
            </a:r>
            <a:r>
              <a:rPr lang="ru-RU" sz="1350" dirty="0" smtClean="0">
                <a:solidFill>
                  <a:schemeClr val="bg1"/>
                </a:solidFill>
              </a:rPr>
              <a:t>работ</a:t>
            </a:r>
            <a:endParaRPr lang="ru-RU" sz="135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747291" y="4934980"/>
            <a:ext cx="4561013" cy="24882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Единые стандарты  саморегулируемой организации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11749" y="5883610"/>
            <a:ext cx="4561013" cy="24882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Единые стандарты  саморегулируемой организации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5786"/>
      </p:ext>
    </p:extLst>
  </p:cSld>
  <p:clrMapOvr>
    <a:masterClrMapping/>
  </p:clrMapOvr>
  <p:transition spd="slow" advTm="10016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25438" y="122238"/>
            <a:ext cx="8675687" cy="6762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Система стандартизации Ассоциации «Национальное объединение строителей»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120650" y="1619250"/>
            <a:ext cx="2998788" cy="5000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Подсистема </a:t>
            </a:r>
            <a:r>
              <a:rPr lang="ru-RU" sz="1100" b="1" dirty="0">
                <a:latin typeface="Arial" charset="0"/>
                <a:cs typeface="Arial" charset="0"/>
              </a:rPr>
              <a:t>стандартов на процессы выполнения работ в строительстве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157538" y="1619250"/>
            <a:ext cx="3001962" cy="500063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Подсистема </a:t>
            </a:r>
          </a:p>
          <a:p>
            <a:pPr algn="ctr">
              <a:defRPr/>
            </a:pPr>
            <a:r>
              <a:rPr lang="ru-RU" sz="1100" b="1" dirty="0">
                <a:latin typeface="Arial" charset="0"/>
                <a:cs typeface="Arial" charset="0"/>
              </a:rPr>
              <a:t>СТАНДАРТОВ ДЕЯТЕЛЬНОСТИ СРО</a:t>
            </a:r>
            <a:endParaRPr lang="ru-RU" sz="1100" b="1" dirty="0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197600" y="1608138"/>
            <a:ext cx="2924175" cy="50006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Подсистема </a:t>
            </a:r>
          </a:p>
          <a:p>
            <a:pPr algn="ctr">
              <a:defRPr/>
            </a:pPr>
            <a:r>
              <a:rPr lang="ru-RU" sz="1100" b="1" dirty="0">
                <a:latin typeface="Arial" charset="0"/>
                <a:cs typeface="Arial" charset="0"/>
              </a:rPr>
              <a:t>КВАЛИФИКАЦИОННЫХ СТАНДАРТОВ</a:t>
            </a:r>
            <a:endParaRPr lang="ru-RU" sz="11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893763" y="871538"/>
            <a:ext cx="7561262" cy="72072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Направления стандартизации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8907" y="2811267"/>
            <a:ext cx="2924175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Пункт 10 части 8 статьи 55</a:t>
            </a:r>
            <a:r>
              <a:rPr lang="ru-RU" sz="1000" i="1" baseline="30000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РФ (в редакции подпункта «б» пункта 33 статьи 1 372-ФЗ)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Функции Национального объединения саморегулируемых организаций в части разработки и утверждения стандартов на процессы выполнения работ</a:t>
            </a:r>
          </a:p>
        </p:txBody>
      </p:sp>
      <p:sp>
        <p:nvSpPr>
          <p:cNvPr id="8200" name="Прямоугольник 17"/>
          <p:cNvSpPr>
            <a:spLocks noChangeArrowheads="1"/>
          </p:cNvSpPr>
          <p:nvPr/>
        </p:nvSpPr>
        <p:spPr bwMode="auto">
          <a:xfrm>
            <a:off x="157956" y="4496782"/>
            <a:ext cx="299085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статьи 55</a:t>
            </a:r>
            <a:r>
              <a:rPr lang="ru-RU" altLang="ru-RU" sz="1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(в редакции 372-ФЗ)  </a:t>
            </a:r>
          </a:p>
          <a:p>
            <a:pPr algn="ctr">
              <a:spcBef>
                <a:spcPts val="600"/>
              </a:spcBef>
            </a:pPr>
            <a:r>
              <a:rPr lang="ru-RU" alt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 осуществляет контроль за  соблюдением членами СРО требований законодательства …, включая соблюдение членами СРО требований, установленных в стандартах на процессы выполнения работ по строительству</a:t>
            </a:r>
            <a:endParaRPr lang="ru-RU" altLang="ru-RU" sz="13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3067050" y="2168585"/>
            <a:ext cx="3214688" cy="107156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000" dirty="0"/>
              <a:t>Делегирование СРО  полномочий  Ассоциации на право разработки  единых стандартов</a:t>
            </a:r>
          </a:p>
          <a:p>
            <a:pPr algn="ctr">
              <a:defRPr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ч.4 ст.24 315-ФЗ</a:t>
            </a:r>
          </a:p>
        </p:txBody>
      </p:sp>
      <p:sp>
        <p:nvSpPr>
          <p:cNvPr id="6160" name="AutoShape 3"/>
          <p:cNvSpPr>
            <a:spLocks noChangeArrowheads="1"/>
          </p:cNvSpPr>
          <p:nvPr/>
        </p:nvSpPr>
        <p:spPr bwMode="auto">
          <a:xfrm>
            <a:off x="3362325" y="3252059"/>
            <a:ext cx="2857500" cy="5000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Программа стандартизации НОСТРОЙ</a:t>
            </a:r>
          </a:p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(по предложениям СРО)</a:t>
            </a:r>
          </a:p>
        </p:txBody>
      </p:sp>
      <p:sp>
        <p:nvSpPr>
          <p:cNvPr id="6161" name="AutoShape 3"/>
          <p:cNvSpPr>
            <a:spLocks noChangeArrowheads="1"/>
          </p:cNvSpPr>
          <p:nvPr/>
        </p:nvSpPr>
        <p:spPr bwMode="auto">
          <a:xfrm>
            <a:off x="3339703" y="3802049"/>
            <a:ext cx="2879725" cy="4286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Разработка единых стандартов деятельности СРО</a:t>
            </a:r>
            <a:endParaRPr lang="ru-RU" sz="1100" b="1" dirty="0">
              <a:latin typeface="Arial" charset="0"/>
              <a:cs typeface="Arial" charset="0"/>
            </a:endParaRPr>
          </a:p>
        </p:txBody>
      </p:sp>
      <p:sp>
        <p:nvSpPr>
          <p:cNvPr id="6162" name="AutoShape 3"/>
          <p:cNvSpPr>
            <a:spLocks noChangeArrowheads="1"/>
          </p:cNvSpPr>
          <p:nvPr/>
        </p:nvSpPr>
        <p:spPr bwMode="auto">
          <a:xfrm>
            <a:off x="3358356" y="4302745"/>
            <a:ext cx="2879725" cy="4286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Публичное обсуждение, рассмотрение Экспертным Советом и Комитетами</a:t>
            </a:r>
            <a:endParaRPr lang="ru-RU" sz="1100" b="1" dirty="0">
              <a:latin typeface="Arial" charset="0"/>
              <a:cs typeface="Arial" charset="0"/>
            </a:endParaRPr>
          </a:p>
        </p:txBody>
      </p:sp>
      <p:sp>
        <p:nvSpPr>
          <p:cNvPr id="6163" name="AutoShape 3"/>
          <p:cNvSpPr>
            <a:spLocks noChangeArrowheads="1"/>
          </p:cNvSpPr>
          <p:nvPr/>
        </p:nvSpPr>
        <p:spPr bwMode="auto">
          <a:xfrm>
            <a:off x="3339297" y="4825685"/>
            <a:ext cx="2879725" cy="5000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Утверждение единых стандартов Советом НОСТРОЙ</a:t>
            </a:r>
            <a:endParaRPr lang="ru-RU" sz="1100" b="1" dirty="0">
              <a:latin typeface="Arial" charset="0"/>
              <a:cs typeface="Arial" charset="0"/>
            </a:endParaRPr>
          </a:p>
        </p:txBody>
      </p:sp>
      <p:sp>
        <p:nvSpPr>
          <p:cNvPr id="6164" name="AutoShape 3"/>
          <p:cNvSpPr>
            <a:spLocks noChangeArrowheads="1"/>
          </p:cNvSpPr>
          <p:nvPr/>
        </p:nvSpPr>
        <p:spPr bwMode="auto">
          <a:xfrm>
            <a:off x="3339297" y="5379492"/>
            <a:ext cx="2879725" cy="78581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Принятие единых стандартов коллегиальным органом управления СРО в качестве стандартов СРО</a:t>
            </a:r>
          </a:p>
          <a:p>
            <a:pPr algn="ctr">
              <a:defRPr/>
            </a:pPr>
            <a:r>
              <a:rPr lang="ru-RU" sz="1100" dirty="0">
                <a:latin typeface="Arial" charset="0"/>
                <a:cs typeface="Arial" charset="0"/>
              </a:rPr>
              <a:t>ч.10 ст.55.5 </a:t>
            </a:r>
            <a:r>
              <a:rPr lang="ru-RU" sz="1100" dirty="0" err="1">
                <a:latin typeface="Arial" charset="0"/>
                <a:cs typeface="Arial" charset="0"/>
              </a:rPr>
              <a:t>ГрК</a:t>
            </a:r>
            <a:r>
              <a:rPr lang="ru-RU" sz="1100" dirty="0">
                <a:latin typeface="Arial" charset="0"/>
                <a:cs typeface="Arial" charset="0"/>
              </a:rPr>
              <a:t> РФ</a:t>
            </a:r>
          </a:p>
        </p:txBody>
      </p:sp>
      <p:sp>
        <p:nvSpPr>
          <p:cNvPr id="8207" name="Прямоугольник 29"/>
          <p:cNvSpPr>
            <a:spLocks noChangeArrowheads="1"/>
          </p:cNvSpPr>
          <p:nvPr/>
        </p:nvSpPr>
        <p:spPr bwMode="auto">
          <a:xfrm>
            <a:off x="6238081" y="3826917"/>
            <a:ext cx="2883694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4 статьи 24 315-ФЗ «О саморегулируемых организациях» </a:t>
            </a:r>
          </a:p>
          <a:p>
            <a:pPr algn="ctr">
              <a:spcBef>
                <a:spcPts val="600"/>
              </a:spcBef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членов ассоциации саморегулируемых организаций передать права на разработку единых стандартов и правил саморегулируемых организаций ассоциации</a:t>
            </a:r>
            <a:r>
              <a:rPr lang="ru-RU" alt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219022" y="2794000"/>
            <a:ext cx="290275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Часть 5 статьи 55</a:t>
            </a:r>
            <a:r>
              <a:rPr lang="ru-RU" sz="1000" i="1" baseline="30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и часть 10 статьи 55</a:t>
            </a:r>
            <a:r>
              <a:rPr lang="ru-RU" sz="1000" i="1" baseline="30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РФ (в редакции 372-ФЗ</a:t>
            </a: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вводит квалификационные стандарты СРО в качестве внутренних документов СРО и устанавливает их обязательность для СРО</a:t>
            </a:r>
          </a:p>
        </p:txBody>
      </p:sp>
      <p:sp>
        <p:nvSpPr>
          <p:cNvPr id="8209" name="Прямоугольник 32"/>
          <p:cNvSpPr>
            <a:spLocks noChangeArrowheads="1"/>
          </p:cNvSpPr>
          <p:nvPr/>
        </p:nvSpPr>
        <p:spPr bwMode="auto">
          <a:xfrm>
            <a:off x="6242089" y="5146416"/>
            <a:ext cx="2924977" cy="96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1 статьи 55</a:t>
            </a:r>
            <a:r>
              <a:rPr lang="ru-RU" altLang="ru-RU" sz="1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</a:p>
          <a:p>
            <a:r>
              <a:rPr lang="ru-RU" alt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alt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372-ФЗ)  </a:t>
            </a:r>
          </a:p>
          <a:p>
            <a:pPr algn="ctr">
              <a:spcBef>
                <a:spcPts val="600"/>
              </a:spcBef>
            </a:pP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</a:t>
            </a:r>
            <a:r>
              <a:rPr lang="ru-RU" altLang="ru-RU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контроль за  деятельностью своих членов в соответствии с ФЗ «О  саморегулируемых организациях»</a:t>
            </a:r>
            <a:endParaRPr lang="ru-RU" altLang="ru-RU" sz="2000" dirty="0"/>
          </a:p>
        </p:txBody>
      </p:sp>
      <p:sp>
        <p:nvSpPr>
          <p:cNvPr id="82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08AD48-CE26-4BF1-BFCB-6467504D498E}" type="slidenum">
              <a:rPr lang="ru-RU" altLang="ru-RU">
                <a:solidFill>
                  <a:srgbClr val="045C75"/>
                </a:solidFill>
                <a:latin typeface="Constantia" panose="02030602050306030303" pitchFamily="18" charset="0"/>
              </a:rPr>
              <a:pPr/>
              <a:t>4</a:t>
            </a:fld>
            <a:endParaRPr lang="ru-RU" altLang="ru-RU" dirty="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8211" name="Прямоугольник 1"/>
          <p:cNvSpPr>
            <a:spLocks noChangeArrowheads="1"/>
          </p:cNvSpPr>
          <p:nvPr/>
        </p:nvSpPr>
        <p:spPr bwMode="auto">
          <a:xfrm>
            <a:off x="608924" y="2424112"/>
            <a:ext cx="212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июля 2017 года</a:t>
            </a:r>
            <a:endParaRPr lang="ru-RU" altLang="ru-RU" dirty="0">
              <a:solidFill>
                <a:srgbClr val="C00000"/>
              </a:solidFill>
            </a:endParaRPr>
          </a:p>
        </p:txBody>
      </p:sp>
      <p:sp>
        <p:nvSpPr>
          <p:cNvPr id="8212" name="Прямоугольник 19"/>
          <p:cNvSpPr>
            <a:spLocks noChangeArrowheads="1"/>
          </p:cNvSpPr>
          <p:nvPr/>
        </p:nvSpPr>
        <p:spPr bwMode="auto">
          <a:xfrm>
            <a:off x="6664325" y="2479675"/>
            <a:ext cx="212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июля 2017 года</a:t>
            </a:r>
            <a:endParaRPr lang="ru-RU" alt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76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1480486"/>
              </p:ext>
            </p:extLst>
          </p:nvPr>
        </p:nvGraphicFramePr>
        <p:xfrm>
          <a:off x="134711" y="163286"/>
          <a:ext cx="8817429" cy="669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1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17166"/>
              </p:ext>
            </p:extLst>
          </p:nvPr>
        </p:nvGraphicFramePr>
        <p:xfrm>
          <a:off x="-203" y="2354423"/>
          <a:ext cx="9144000" cy="1146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982781" y="1345081"/>
            <a:ext cx="6696744" cy="265868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Группы стандартов на процессы выполнения строительных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07434" y="5805263"/>
            <a:ext cx="6922523" cy="33960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Профессиональные и </a:t>
            </a:r>
            <a:r>
              <a:rPr lang="ru-RU" dirty="0"/>
              <a:t>квалификационные </a:t>
            </a:r>
            <a:r>
              <a:rPr lang="ru-RU" dirty="0" smtClean="0"/>
              <a:t>стандарты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82781" y="1783863"/>
            <a:ext cx="6900504" cy="47911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Группы стандартов  деятельности саморегулируемой организации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829" y="868070"/>
            <a:ext cx="888393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Программа </a:t>
            </a:r>
            <a:r>
              <a:rPr lang="ru-RU" dirty="0"/>
              <a:t>стандартизации </a:t>
            </a:r>
            <a:r>
              <a:rPr lang="ru-RU" dirty="0" smtClean="0"/>
              <a:t>Ассоциации «Национальное объединение строителей»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9256"/>
              </p:ext>
            </p:extLst>
          </p:nvPr>
        </p:nvGraphicFramePr>
        <p:xfrm>
          <a:off x="580633" y="3572760"/>
          <a:ext cx="8229600" cy="633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633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СТАНДАРТ «Обеспечение </a:t>
                      </a:r>
                      <a:r>
                        <a:rPr lang="ru-RU" sz="1800" dirty="0">
                          <a:effectLst/>
                        </a:rPr>
                        <a:t>саморегулируемой организацией контроля деятельности своих членов»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655" marR="59655" marT="0" marB="0"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05710"/>
              </p:ext>
            </p:extLst>
          </p:nvPr>
        </p:nvGraphicFramePr>
        <p:xfrm>
          <a:off x="580633" y="4252726"/>
          <a:ext cx="8229600" cy="718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718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 «Применение мер дисциплинарного воздействия в отношении членов саморегулируемой организации»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655" marR="59655" marT="0" marB="0"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0323"/>
              </p:ext>
            </p:extLst>
          </p:nvPr>
        </p:nvGraphicFramePr>
        <p:xfrm>
          <a:off x="580633" y="5048351"/>
          <a:ext cx="8229600" cy="68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684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 «Системы управления охраной труда в строительных организациях. Порядок создания и внедрения»</a:t>
                      </a:r>
                      <a:endParaRPr lang="ru-RU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655" marR="59655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608924" y="1407034"/>
            <a:ext cx="82402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санкции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ч. 1 ст. 5.27.1 КоАП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недрение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СУОТ,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только в строительной отрасли, но и в России в целом 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началось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 algn="ctr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НПА требует разъяснений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стороны разработчика (Минтруда России);</a:t>
            </a:r>
            <a:endParaRPr lang="ru-RU" sz="1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Наличие в крупных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организациях действующей в течение многих лет СУОТ, существенно отличающейся от предлагаемой Типовым положением. </a:t>
            </a: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малых организациях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СУОТ не было, но и внедрять СУОТ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спешат,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 под государственный надзор они попадают 1 раз в 10-15 лет.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СУОТ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начинают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внедрять средние предприятия (100 – 1000 работающих), которым сложно уйти от государственного надзора и перестройка существующей СУОТ на новое Типовое положение будет не такой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болезненной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2208" y="218181"/>
            <a:ext cx="79469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СУОТ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Минтруда от 19.08.2016 №438н «Об утверждении Типового положения о системе управления охраной труда» вступил в силу в качестве НПА 28.10.2016.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228" y="0"/>
            <a:ext cx="8229600" cy="13713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Деятельность Ассоциации в целях </a:t>
            </a:r>
            <a:r>
              <a:rPr lang="ru-RU" sz="2800" b="1" dirty="0" smtClean="0"/>
              <a:t>снижения </a:t>
            </a:r>
            <a:r>
              <a:rPr lang="ru-RU" sz="2800" b="1" dirty="0"/>
              <a:t>производственного травматизма  на строительных объектах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000" dirty="0" smtClean="0"/>
              <a:t>Разработка </a:t>
            </a:r>
            <a:r>
              <a:rPr lang="ru-RU" sz="3000" dirty="0"/>
              <a:t>3-4 </a:t>
            </a:r>
            <a:r>
              <a:rPr lang="ru-RU" sz="3000" dirty="0" smtClean="0"/>
              <a:t>вариантов </a:t>
            </a:r>
            <a:r>
              <a:rPr lang="ru-RU" sz="3000" dirty="0"/>
              <a:t>Примерных положений о СУОТ</a:t>
            </a:r>
            <a:r>
              <a:rPr lang="ru-RU" sz="3000" dirty="0" smtClean="0"/>
              <a:t>, </a:t>
            </a:r>
            <a:r>
              <a:rPr lang="ru-RU" sz="3000" dirty="0"/>
              <a:t>ориентированных на организации различного размера и собственного уровня требований к организации деятельности в сфере охраны труда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3000" dirty="0" smtClean="0"/>
              <a:t>Варианты </a:t>
            </a:r>
            <a:r>
              <a:rPr lang="ru-RU" sz="3000" dirty="0"/>
              <a:t>Примерных положений о СУОТ </a:t>
            </a:r>
            <a:r>
              <a:rPr lang="ru-RU" sz="3000" dirty="0" smtClean="0"/>
              <a:t>должны отличаться </a:t>
            </a:r>
            <a:r>
              <a:rPr lang="ru-RU" sz="3000" dirty="0"/>
              <a:t>детализацией раскрытия требований Типового положения о СУОТ </a:t>
            </a:r>
            <a:r>
              <a:rPr lang="ru-RU" sz="3000" dirty="0" smtClean="0"/>
              <a:t>, </a:t>
            </a:r>
            <a:r>
              <a:rPr lang="ru-RU" sz="3000" dirty="0"/>
              <a:t>объемом описаний процедур и числом задействованных в реализации СУОТ </a:t>
            </a:r>
            <a:r>
              <a:rPr lang="ru-RU" sz="3000" dirty="0" smtClean="0"/>
              <a:t>лиц </a:t>
            </a:r>
            <a:endParaRPr lang="ru-RU" sz="3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337" y="256964"/>
            <a:ext cx="842757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Итоги мониторингов действующих </a:t>
            </a:r>
            <a:r>
              <a:rPr lang="ru-RU" sz="3600" dirty="0"/>
              <a:t>СРО – членов </a:t>
            </a:r>
            <a:r>
              <a:rPr lang="ru-RU" sz="3600" dirty="0" smtClean="0"/>
              <a:t>НОСТРОЙ</a:t>
            </a:r>
            <a:endParaRPr lang="ru-RU" sz="36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00787" y="1"/>
            <a:ext cx="8943213" cy="6813375"/>
            <a:chOff x="200787" y="1"/>
            <a:chExt cx="8943213" cy="68133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2272" y="1"/>
              <a:ext cx="293304" cy="105273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719516" y="6165304"/>
              <a:ext cx="742448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s://im2-tub-ru.yandex.net/i?id=475c36a2cd423dedca55e874d4f83972-l&amp;n=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12" b="26727"/>
            <a:stretch/>
          </p:blipFill>
          <p:spPr bwMode="auto">
            <a:xfrm>
              <a:off x="200787" y="6165304"/>
              <a:ext cx="1562901" cy="582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Documents and Settings\new_pr_worker\Рабочий стол\НП\Презентации\Логотипы\Лого Нострой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51" y="6226983"/>
              <a:ext cx="576000" cy="586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C:\Documents and Settings\new_pr_worker\Рабочий стол\НП\Презентации\Логотипы\Минстрой РФ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6237376"/>
              <a:ext cx="1395091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Documents and Settings\new_pr_worker\Рабочий стол\НП\Презентации\Логотипы\лого ноприз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9179" y="6394179"/>
              <a:ext cx="701647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219465708"/>
              </p:ext>
            </p:extLst>
          </p:nvPr>
        </p:nvGraphicFramePr>
        <p:xfrm>
          <a:off x="241176" y="1844982"/>
          <a:ext cx="5554960" cy="325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11935" y="5102317"/>
            <a:ext cx="4107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внедрения СУОТ в соответствии с Типовым положением составляет не более 10% </a:t>
            </a:r>
            <a:endParaRPr 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29409122"/>
              </p:ext>
            </p:extLst>
          </p:nvPr>
        </p:nvGraphicFramePr>
        <p:xfrm>
          <a:off x="4565413" y="1204424"/>
          <a:ext cx="4464496" cy="496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12519</TotalTime>
  <Words>2369</Words>
  <Application>Microsoft Office PowerPoint</Application>
  <PresentationFormat>Экран (4:3)</PresentationFormat>
  <Paragraphs>248</Paragraphs>
  <Slides>14</Slides>
  <Notes>13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MS Mincho</vt:lpstr>
      <vt:lpstr>Arial</vt:lpstr>
      <vt:lpstr>Calibri</vt:lpstr>
      <vt:lpstr>Cambria</vt:lpstr>
      <vt:lpstr>Constantia</vt:lpstr>
      <vt:lpstr>Tahoma</vt:lpstr>
      <vt:lpstr>Times New Roman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Деятельность Ассоциации в целях снижения производственного травматизма  на строительных объектах</vt:lpstr>
      <vt:lpstr>Итоги мониторингов действующих СРО – членов НОСТРОЙ</vt:lpstr>
      <vt:lpstr>Презентация PowerPoint</vt:lpstr>
      <vt:lpstr>Типовое положение о Системе управления охраной труда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Z-Service 958-34-10q</dc:creator>
  <cp:lastModifiedBy>Фадеева Елена Николаевна</cp:lastModifiedBy>
  <cp:revision>362</cp:revision>
  <cp:lastPrinted>2017-04-10T15:08:15Z</cp:lastPrinted>
  <dcterms:modified xsi:type="dcterms:W3CDTF">2017-04-10T15:10:33Z</dcterms:modified>
</cp:coreProperties>
</file>